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handoutMasterIdLst>
    <p:handoutMasterId r:id="rId40"/>
  </p:handoutMasterIdLst>
  <p:sldIdLst>
    <p:sldId id="1975" r:id="rId2"/>
    <p:sldId id="615" r:id="rId3"/>
    <p:sldId id="2120" r:id="rId4"/>
    <p:sldId id="2128" r:id="rId5"/>
    <p:sldId id="2129" r:id="rId6"/>
    <p:sldId id="2121" r:id="rId7"/>
    <p:sldId id="2130" r:id="rId8"/>
    <p:sldId id="2131" r:id="rId9"/>
    <p:sldId id="2137" r:id="rId10"/>
    <p:sldId id="2132" r:id="rId11"/>
    <p:sldId id="2133" r:id="rId12"/>
    <p:sldId id="2122" r:id="rId13"/>
    <p:sldId id="2134" r:id="rId14"/>
    <p:sldId id="2135" r:id="rId15"/>
    <p:sldId id="2136" r:id="rId16"/>
    <p:sldId id="2138" r:id="rId17"/>
    <p:sldId id="2139" r:id="rId18"/>
    <p:sldId id="2140" r:id="rId19"/>
    <p:sldId id="2141" r:id="rId20"/>
    <p:sldId id="2142" r:id="rId21"/>
    <p:sldId id="2143" r:id="rId22"/>
    <p:sldId id="2123" r:id="rId23"/>
    <p:sldId id="2144" r:id="rId24"/>
    <p:sldId id="2124" r:id="rId25"/>
    <p:sldId id="2145" r:id="rId26"/>
    <p:sldId id="2146" r:id="rId27"/>
    <p:sldId id="2151" r:id="rId28"/>
    <p:sldId id="2125" r:id="rId29"/>
    <p:sldId id="2147" r:id="rId30"/>
    <p:sldId id="2148" r:id="rId31"/>
    <p:sldId id="2126" r:id="rId32"/>
    <p:sldId id="2149" r:id="rId33"/>
    <p:sldId id="2127" r:id="rId34"/>
    <p:sldId id="1994" r:id="rId35"/>
    <p:sldId id="607" r:id="rId36"/>
    <p:sldId id="2118" r:id="rId37"/>
    <p:sldId id="2117" r:id="rId38"/>
  </p:sldIdLst>
  <p:sldSz cx="11522075" cy="6480175"/>
  <p:notesSz cx="10234613" cy="7099300"/>
  <p:defaultTextStyle>
    <a:defPPr>
      <a:defRPr lang="zh-CN"/>
    </a:defPPr>
    <a:lvl1pPr marL="0" algn="l" defTabSz="1151890" rtl="0" eaLnBrk="1" latinLnBrk="0" hangingPunct="1">
      <a:defRPr sz="2300" kern="1200">
        <a:solidFill>
          <a:schemeClr val="tx1"/>
        </a:solidFill>
        <a:latin typeface="+mn-lt"/>
        <a:ea typeface="+mn-ea"/>
        <a:cs typeface="+mn-cs"/>
      </a:defRPr>
    </a:lvl1pPr>
    <a:lvl2pPr marL="575945" algn="l" defTabSz="1151890" rtl="0" eaLnBrk="1" latinLnBrk="0" hangingPunct="1">
      <a:defRPr sz="2300" kern="1200">
        <a:solidFill>
          <a:schemeClr val="tx1"/>
        </a:solidFill>
        <a:latin typeface="+mn-lt"/>
        <a:ea typeface="+mn-ea"/>
        <a:cs typeface="+mn-cs"/>
      </a:defRPr>
    </a:lvl2pPr>
    <a:lvl3pPr marL="1151890" algn="l" defTabSz="1151890" rtl="0" eaLnBrk="1" latinLnBrk="0" hangingPunct="1">
      <a:defRPr sz="2300" kern="1200">
        <a:solidFill>
          <a:schemeClr val="tx1"/>
        </a:solidFill>
        <a:latin typeface="+mn-lt"/>
        <a:ea typeface="+mn-ea"/>
        <a:cs typeface="+mn-cs"/>
      </a:defRPr>
    </a:lvl3pPr>
    <a:lvl4pPr marL="1728470" algn="l" defTabSz="1151890" rtl="0" eaLnBrk="1" latinLnBrk="0" hangingPunct="1">
      <a:defRPr sz="2300" kern="1200">
        <a:solidFill>
          <a:schemeClr val="tx1"/>
        </a:solidFill>
        <a:latin typeface="+mn-lt"/>
        <a:ea typeface="+mn-ea"/>
        <a:cs typeface="+mn-cs"/>
      </a:defRPr>
    </a:lvl4pPr>
    <a:lvl5pPr marL="2304415" algn="l" defTabSz="1151890" rtl="0" eaLnBrk="1" latinLnBrk="0" hangingPunct="1">
      <a:defRPr sz="2300" kern="1200">
        <a:solidFill>
          <a:schemeClr val="tx1"/>
        </a:solidFill>
        <a:latin typeface="+mn-lt"/>
        <a:ea typeface="+mn-ea"/>
        <a:cs typeface="+mn-cs"/>
      </a:defRPr>
    </a:lvl5pPr>
    <a:lvl6pPr marL="2880360" algn="l" defTabSz="1151890" rtl="0" eaLnBrk="1" latinLnBrk="0" hangingPunct="1">
      <a:defRPr sz="2300" kern="1200">
        <a:solidFill>
          <a:schemeClr val="tx1"/>
        </a:solidFill>
        <a:latin typeface="+mn-lt"/>
        <a:ea typeface="+mn-ea"/>
        <a:cs typeface="+mn-cs"/>
      </a:defRPr>
    </a:lvl6pPr>
    <a:lvl7pPr marL="3456305" algn="l" defTabSz="1151890" rtl="0" eaLnBrk="1" latinLnBrk="0" hangingPunct="1">
      <a:defRPr sz="2300" kern="1200">
        <a:solidFill>
          <a:schemeClr val="tx1"/>
        </a:solidFill>
        <a:latin typeface="+mn-lt"/>
        <a:ea typeface="+mn-ea"/>
        <a:cs typeface="+mn-cs"/>
      </a:defRPr>
    </a:lvl7pPr>
    <a:lvl8pPr marL="4032250" algn="l" defTabSz="1151890" rtl="0" eaLnBrk="1" latinLnBrk="0" hangingPunct="1">
      <a:defRPr sz="2300" kern="1200">
        <a:solidFill>
          <a:schemeClr val="tx1"/>
        </a:solidFill>
        <a:latin typeface="+mn-lt"/>
        <a:ea typeface="+mn-ea"/>
        <a:cs typeface="+mn-cs"/>
      </a:defRPr>
    </a:lvl8pPr>
    <a:lvl9pPr marL="4608830" algn="l" defTabSz="1151890" rtl="0" eaLnBrk="1" latinLnBrk="0" hangingPunct="1">
      <a:defRPr sz="23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81">
          <p15:clr>
            <a:srgbClr val="A4A3A4"/>
          </p15:clr>
        </p15:guide>
        <p15:guide id="2" pos="3628">
          <p15:clr>
            <a:srgbClr val="A4A3A4"/>
          </p15:clr>
        </p15:guide>
      </p15:sldGuideLst>
    </p:ext>
    <p:ext uri="{2D200454-40CA-4A62-9FC3-DE9A4176ACB9}">
      <p15:notesGuideLst xmlns:p15="http://schemas.microsoft.com/office/powerpoint/2012/main">
        <p15:guide id="1" orient="horz" pos="2280" userDrawn="1">
          <p15:clr>
            <a:srgbClr val="A4A3A4"/>
          </p15:clr>
        </p15:guide>
        <p15:guide id="2" pos="3223"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u"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1BD"/>
    <a:srgbClr val="239E87"/>
    <a:srgbClr val="B9B9B9"/>
    <a:srgbClr val="28A993"/>
    <a:srgbClr val="8064A2"/>
    <a:srgbClr val="9E1E33"/>
    <a:srgbClr val="DF7874"/>
    <a:srgbClr val="548ED5"/>
    <a:srgbClr val="9D1D32"/>
    <a:srgbClr val="4BAC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697" autoAdjust="0"/>
    <p:restoredTop sz="85643" autoAdjust="0"/>
  </p:normalViewPr>
  <p:slideViewPr>
    <p:cSldViewPr>
      <p:cViewPr varScale="1">
        <p:scale>
          <a:sx n="74" d="100"/>
          <a:sy n="74" d="100"/>
        </p:scale>
        <p:origin x="902" y="82"/>
      </p:cViewPr>
      <p:guideLst>
        <p:guide orient="horz" pos="2081"/>
        <p:guide pos="3628"/>
      </p:guideLst>
    </p:cSldViewPr>
  </p:slideViewPr>
  <p:outlineViewPr>
    <p:cViewPr>
      <p:scale>
        <a:sx n="33" d="100"/>
        <a:sy n="33" d="100"/>
      </p:scale>
      <p:origin x="0" y="-1253"/>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0" d="100"/>
          <a:sy n="60" d="100"/>
        </p:scale>
        <p:origin x="3274" y="62"/>
      </p:cViewPr>
      <p:guideLst>
        <p:guide orient="horz" pos="2280"/>
        <p:guide pos="3223"/>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1"/>
            <a:ext cx="4436115" cy="356441"/>
          </a:xfrm>
          <a:prstGeom prst="rect">
            <a:avLst/>
          </a:prstGeom>
        </p:spPr>
        <p:txBody>
          <a:bodyPr vert="horz" lIns="94753" tIns="47377" rIns="94753" bIns="47377" rtlCol="0"/>
          <a:lstStyle>
            <a:lvl1pPr algn="l">
              <a:defRPr sz="1100"/>
            </a:lvl1pPr>
          </a:lstStyle>
          <a:p>
            <a:endParaRPr lang="zh-CN" altLang="en-US"/>
          </a:p>
        </p:txBody>
      </p:sp>
      <p:sp>
        <p:nvSpPr>
          <p:cNvPr id="3" name="日期占位符 2"/>
          <p:cNvSpPr>
            <a:spLocks noGrp="1"/>
          </p:cNvSpPr>
          <p:nvPr>
            <p:ph type="dt" sz="quarter" idx="1"/>
          </p:nvPr>
        </p:nvSpPr>
        <p:spPr>
          <a:xfrm>
            <a:off x="5796110" y="1"/>
            <a:ext cx="4436115" cy="356441"/>
          </a:xfrm>
          <a:prstGeom prst="rect">
            <a:avLst/>
          </a:prstGeom>
        </p:spPr>
        <p:txBody>
          <a:bodyPr vert="horz" lIns="94753" tIns="47377" rIns="94753" bIns="47377" rtlCol="0"/>
          <a:lstStyle>
            <a:lvl1pPr algn="r">
              <a:defRPr sz="1100"/>
            </a:lvl1pPr>
          </a:lstStyle>
          <a:p>
            <a:fld id="{C4531967-D358-4E9F-907A-F17D4A704FAB}" type="datetimeFigureOut">
              <a:rPr lang="zh-CN" altLang="en-US" smtClean="0"/>
              <a:t>2023/10/12</a:t>
            </a:fld>
            <a:endParaRPr lang="zh-CN" altLang="en-US"/>
          </a:p>
        </p:txBody>
      </p:sp>
      <p:sp>
        <p:nvSpPr>
          <p:cNvPr id="4" name="页脚占位符 3"/>
          <p:cNvSpPr>
            <a:spLocks noGrp="1"/>
          </p:cNvSpPr>
          <p:nvPr>
            <p:ph type="ftr" sz="quarter" idx="2"/>
          </p:nvPr>
        </p:nvSpPr>
        <p:spPr>
          <a:xfrm>
            <a:off x="1" y="6742861"/>
            <a:ext cx="4436115" cy="356441"/>
          </a:xfrm>
          <a:prstGeom prst="rect">
            <a:avLst/>
          </a:prstGeom>
        </p:spPr>
        <p:txBody>
          <a:bodyPr vert="horz" lIns="94753" tIns="47377" rIns="94753" bIns="47377" rtlCol="0" anchor="b"/>
          <a:lstStyle>
            <a:lvl1pPr algn="l">
              <a:defRPr sz="1100"/>
            </a:lvl1pPr>
          </a:lstStyle>
          <a:p>
            <a:endParaRPr lang="zh-CN" altLang="en-US"/>
          </a:p>
        </p:txBody>
      </p:sp>
      <p:sp>
        <p:nvSpPr>
          <p:cNvPr id="5" name="灯片编号占位符 4"/>
          <p:cNvSpPr>
            <a:spLocks noGrp="1"/>
          </p:cNvSpPr>
          <p:nvPr>
            <p:ph type="sldNum" sz="quarter" idx="3"/>
          </p:nvPr>
        </p:nvSpPr>
        <p:spPr>
          <a:xfrm>
            <a:off x="5796110" y="6742861"/>
            <a:ext cx="4436115" cy="356441"/>
          </a:xfrm>
          <a:prstGeom prst="rect">
            <a:avLst/>
          </a:prstGeom>
        </p:spPr>
        <p:txBody>
          <a:bodyPr vert="horz" lIns="94753" tIns="47377" rIns="94753" bIns="47377" rtlCol="0" anchor="b"/>
          <a:lstStyle>
            <a:lvl1pPr algn="r">
              <a:defRPr sz="1100"/>
            </a:lvl1pPr>
          </a:lstStyle>
          <a:p>
            <a:fld id="{964C17C3-D7F6-4C7E-9468-134A6D9D61A7}" type="slidenum">
              <a:rPr lang="zh-CN" altLang="en-US" smtClean="0"/>
              <a:t>‹#›</a:t>
            </a:fld>
            <a:endParaRPr lang="zh-CN" altLang="en-US"/>
          </a:p>
        </p:txBody>
      </p:sp>
    </p:spTree>
    <p:extLst>
      <p:ext uri="{BB962C8B-B14F-4D97-AF65-F5344CB8AC3E}">
        <p14:creationId xmlns:p14="http://schemas.microsoft.com/office/powerpoint/2010/main" val="189384151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7" y="0"/>
            <a:ext cx="4434997" cy="354965"/>
          </a:xfrm>
          <a:prstGeom prst="rect">
            <a:avLst/>
          </a:prstGeom>
        </p:spPr>
        <p:txBody>
          <a:bodyPr vert="horz" lIns="94753" tIns="47377" rIns="94753" bIns="47377" rtlCol="0"/>
          <a:lstStyle>
            <a:lvl1pPr algn="l">
              <a:defRPr sz="1100"/>
            </a:lvl1pPr>
          </a:lstStyle>
          <a:p>
            <a:endParaRPr lang="zh-CN" altLang="en-US"/>
          </a:p>
        </p:txBody>
      </p:sp>
      <p:sp>
        <p:nvSpPr>
          <p:cNvPr id="3" name="日期占位符 2"/>
          <p:cNvSpPr>
            <a:spLocks noGrp="1"/>
          </p:cNvSpPr>
          <p:nvPr>
            <p:ph type="dt" idx="1"/>
          </p:nvPr>
        </p:nvSpPr>
        <p:spPr>
          <a:xfrm>
            <a:off x="5797251" y="0"/>
            <a:ext cx="4434997" cy="354965"/>
          </a:xfrm>
          <a:prstGeom prst="rect">
            <a:avLst/>
          </a:prstGeom>
        </p:spPr>
        <p:txBody>
          <a:bodyPr vert="horz" lIns="94753" tIns="47377" rIns="94753" bIns="47377" rtlCol="0"/>
          <a:lstStyle>
            <a:lvl1pPr algn="r">
              <a:defRPr sz="1100"/>
            </a:lvl1pPr>
          </a:lstStyle>
          <a:p>
            <a:fld id="{72702D6A-CF35-4922-A19F-474CBF836932}" type="datetimeFigureOut">
              <a:rPr lang="zh-CN" altLang="en-US" smtClean="0"/>
              <a:t>2023/10/12</a:t>
            </a:fld>
            <a:endParaRPr lang="zh-CN" altLang="en-US"/>
          </a:p>
        </p:txBody>
      </p:sp>
      <p:sp>
        <p:nvSpPr>
          <p:cNvPr id="4" name="幻灯片图像占位符 3"/>
          <p:cNvSpPr>
            <a:spLocks noGrp="1" noRot="1" noChangeAspect="1"/>
          </p:cNvSpPr>
          <p:nvPr>
            <p:ph type="sldImg" idx="2"/>
          </p:nvPr>
        </p:nvSpPr>
        <p:spPr>
          <a:xfrm>
            <a:off x="2751138" y="533400"/>
            <a:ext cx="4732337" cy="2662238"/>
          </a:xfrm>
          <a:prstGeom prst="rect">
            <a:avLst/>
          </a:prstGeom>
          <a:noFill/>
          <a:ln w="12700">
            <a:solidFill>
              <a:prstClr val="black"/>
            </a:solidFill>
          </a:ln>
        </p:spPr>
        <p:txBody>
          <a:bodyPr vert="horz" lIns="94753" tIns="47377" rIns="94753" bIns="47377" rtlCol="0" anchor="ctr"/>
          <a:lstStyle/>
          <a:p>
            <a:endParaRPr lang="zh-CN" altLang="en-US"/>
          </a:p>
        </p:txBody>
      </p:sp>
      <p:sp>
        <p:nvSpPr>
          <p:cNvPr id="5" name="备注占位符 4"/>
          <p:cNvSpPr>
            <a:spLocks noGrp="1"/>
          </p:cNvSpPr>
          <p:nvPr>
            <p:ph type="body" sz="quarter" idx="3"/>
          </p:nvPr>
        </p:nvSpPr>
        <p:spPr>
          <a:xfrm>
            <a:off x="1023463" y="3372170"/>
            <a:ext cx="8187690" cy="3194685"/>
          </a:xfrm>
          <a:prstGeom prst="rect">
            <a:avLst/>
          </a:prstGeom>
        </p:spPr>
        <p:txBody>
          <a:bodyPr vert="horz" lIns="94753" tIns="47377" rIns="94753" bIns="47377"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7" y="6743104"/>
            <a:ext cx="4434997" cy="354965"/>
          </a:xfrm>
          <a:prstGeom prst="rect">
            <a:avLst/>
          </a:prstGeom>
        </p:spPr>
        <p:txBody>
          <a:bodyPr vert="horz" lIns="94753" tIns="47377" rIns="94753" bIns="47377" rtlCol="0" anchor="b"/>
          <a:lstStyle>
            <a:lvl1pPr algn="l">
              <a:defRPr sz="1100"/>
            </a:lvl1pPr>
          </a:lstStyle>
          <a:p>
            <a:endParaRPr lang="zh-CN" altLang="en-US"/>
          </a:p>
        </p:txBody>
      </p:sp>
      <p:sp>
        <p:nvSpPr>
          <p:cNvPr id="7" name="灯片编号占位符 6"/>
          <p:cNvSpPr>
            <a:spLocks noGrp="1"/>
          </p:cNvSpPr>
          <p:nvPr>
            <p:ph type="sldNum" sz="quarter" idx="5"/>
          </p:nvPr>
        </p:nvSpPr>
        <p:spPr>
          <a:xfrm>
            <a:off x="5797251" y="6743104"/>
            <a:ext cx="4434997" cy="354965"/>
          </a:xfrm>
          <a:prstGeom prst="rect">
            <a:avLst/>
          </a:prstGeom>
        </p:spPr>
        <p:txBody>
          <a:bodyPr vert="horz" lIns="94753" tIns="47377" rIns="94753" bIns="47377" rtlCol="0" anchor="b"/>
          <a:lstStyle>
            <a:lvl1pPr algn="r">
              <a:defRPr sz="1100"/>
            </a:lvl1pPr>
          </a:lstStyle>
          <a:p>
            <a:fld id="{00BE3BAD-15B5-4674-826F-A2FA4BED5D19}" type="slidenum">
              <a:rPr lang="zh-CN" altLang="en-US" smtClean="0"/>
              <a:t>‹#›</a:t>
            </a:fld>
            <a:endParaRPr lang="zh-CN" altLang="en-US"/>
          </a:p>
        </p:txBody>
      </p:sp>
    </p:spTree>
    <p:extLst>
      <p:ext uri="{BB962C8B-B14F-4D97-AF65-F5344CB8AC3E}">
        <p14:creationId xmlns:p14="http://schemas.microsoft.com/office/powerpoint/2010/main" val="2023266701"/>
      </p:ext>
    </p:extLst>
  </p:cSld>
  <p:clrMap bg1="lt1" tx1="dk1" bg2="lt2" tx2="dk2" accent1="accent1" accent2="accent2" accent3="accent3" accent4="accent4" accent5="accent5" accent6="accent6" hlink="hlink" folHlink="folHlink"/>
  <p:notesStyle>
    <a:lvl1pPr marL="0" algn="l" defTabSz="1151890" rtl="0" eaLnBrk="1" latinLnBrk="0" hangingPunct="1">
      <a:defRPr sz="1500" kern="1200">
        <a:solidFill>
          <a:schemeClr val="tx1"/>
        </a:solidFill>
        <a:latin typeface="+mn-lt"/>
        <a:ea typeface="+mn-ea"/>
        <a:cs typeface="+mn-cs"/>
      </a:defRPr>
    </a:lvl1pPr>
    <a:lvl2pPr marL="575945" algn="l" defTabSz="1151890" rtl="0" eaLnBrk="1" latinLnBrk="0" hangingPunct="1">
      <a:defRPr sz="1500" kern="1200">
        <a:solidFill>
          <a:schemeClr val="tx1"/>
        </a:solidFill>
        <a:latin typeface="+mn-lt"/>
        <a:ea typeface="+mn-ea"/>
        <a:cs typeface="+mn-cs"/>
      </a:defRPr>
    </a:lvl2pPr>
    <a:lvl3pPr marL="1151890" algn="l" defTabSz="1151890" rtl="0" eaLnBrk="1" latinLnBrk="0" hangingPunct="1">
      <a:defRPr sz="1500" kern="1200">
        <a:solidFill>
          <a:schemeClr val="tx1"/>
        </a:solidFill>
        <a:latin typeface="+mn-lt"/>
        <a:ea typeface="+mn-ea"/>
        <a:cs typeface="+mn-cs"/>
      </a:defRPr>
    </a:lvl3pPr>
    <a:lvl4pPr marL="1728470" algn="l" defTabSz="1151890" rtl="0" eaLnBrk="1" latinLnBrk="0" hangingPunct="1">
      <a:defRPr sz="1500" kern="1200">
        <a:solidFill>
          <a:schemeClr val="tx1"/>
        </a:solidFill>
        <a:latin typeface="+mn-lt"/>
        <a:ea typeface="+mn-ea"/>
        <a:cs typeface="+mn-cs"/>
      </a:defRPr>
    </a:lvl4pPr>
    <a:lvl5pPr marL="2304415" algn="l" defTabSz="1151890" rtl="0" eaLnBrk="1" latinLnBrk="0" hangingPunct="1">
      <a:defRPr sz="1500" kern="1200">
        <a:solidFill>
          <a:schemeClr val="tx1"/>
        </a:solidFill>
        <a:latin typeface="+mn-lt"/>
        <a:ea typeface="+mn-ea"/>
        <a:cs typeface="+mn-cs"/>
      </a:defRPr>
    </a:lvl5pPr>
    <a:lvl6pPr marL="2880360" algn="l" defTabSz="1151890" rtl="0" eaLnBrk="1" latinLnBrk="0" hangingPunct="1">
      <a:defRPr sz="1500" kern="1200">
        <a:solidFill>
          <a:schemeClr val="tx1"/>
        </a:solidFill>
        <a:latin typeface="+mn-lt"/>
        <a:ea typeface="+mn-ea"/>
        <a:cs typeface="+mn-cs"/>
      </a:defRPr>
    </a:lvl6pPr>
    <a:lvl7pPr marL="3456305" algn="l" defTabSz="1151890" rtl="0" eaLnBrk="1" latinLnBrk="0" hangingPunct="1">
      <a:defRPr sz="1500" kern="1200">
        <a:solidFill>
          <a:schemeClr val="tx1"/>
        </a:solidFill>
        <a:latin typeface="+mn-lt"/>
        <a:ea typeface="+mn-ea"/>
        <a:cs typeface="+mn-cs"/>
      </a:defRPr>
    </a:lvl7pPr>
    <a:lvl8pPr marL="4032250" algn="l" defTabSz="1151890" rtl="0" eaLnBrk="1" latinLnBrk="0" hangingPunct="1">
      <a:defRPr sz="1500" kern="1200">
        <a:solidFill>
          <a:schemeClr val="tx1"/>
        </a:solidFill>
        <a:latin typeface="+mn-lt"/>
        <a:ea typeface="+mn-ea"/>
        <a:cs typeface="+mn-cs"/>
      </a:defRPr>
    </a:lvl8pPr>
    <a:lvl9pPr marL="4608830" algn="l" defTabSz="1151890" rtl="0" eaLnBrk="1" latinLnBrk="0" hangingPunct="1">
      <a:defRPr sz="1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0BE3BAD-15B5-4674-826F-A2FA4BED5D19}" type="slidenum">
              <a:rPr lang="zh-CN" altLang="en-US" smtClean="0"/>
              <a:t>1</a:t>
            </a:fld>
            <a:endParaRPr lang="zh-CN" altLang="en-US"/>
          </a:p>
        </p:txBody>
      </p:sp>
    </p:spTree>
    <p:extLst>
      <p:ext uri="{BB962C8B-B14F-4D97-AF65-F5344CB8AC3E}">
        <p14:creationId xmlns:p14="http://schemas.microsoft.com/office/powerpoint/2010/main" val="28615864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Let’s take a look in detail. First, it’s the retrieval.</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13</a:t>
            </a:fld>
            <a:endParaRPr lang="zh-CN" altLang="en-US"/>
          </a:p>
        </p:txBody>
      </p:sp>
    </p:spTree>
    <p:extLst>
      <p:ext uri="{BB962C8B-B14F-4D97-AF65-F5344CB8AC3E}">
        <p14:creationId xmlns:p14="http://schemas.microsoft.com/office/powerpoint/2010/main" val="5769233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Creating generative agents that can simulate human behavior, that will require reasoning about a large set of experiences or the full memory stream that is far larger than a prompt, and does not even fit into the limited context window.</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14</a:t>
            </a:fld>
            <a:endParaRPr lang="zh-CN" altLang="en-US"/>
          </a:p>
        </p:txBody>
      </p:sp>
    </p:spTree>
    <p:extLst>
      <p:ext uri="{BB962C8B-B14F-4D97-AF65-F5344CB8AC3E}">
        <p14:creationId xmlns:p14="http://schemas.microsoft.com/office/powerpoint/2010/main" val="41131401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15</a:t>
            </a:fld>
            <a:endParaRPr lang="zh-CN" altLang="en-US"/>
          </a:p>
        </p:txBody>
      </p:sp>
    </p:spTree>
    <p:extLst>
      <p:ext uri="{BB962C8B-B14F-4D97-AF65-F5344CB8AC3E}">
        <p14:creationId xmlns:p14="http://schemas.microsoft.com/office/powerpoint/2010/main" val="39835950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 the implementation, the authors treat recency as an exponential decay function.</a:t>
            </a:r>
          </a:p>
          <a:p>
            <a:r>
              <a:rPr lang="en-US" altLang="zh-CN" dirty="0"/>
              <a:t>Our decay factor is 0.995.</a:t>
            </a:r>
          </a:p>
          <a:p>
            <a:r>
              <a:rPr lang="en-US" altLang="zh-CN" dirty="0"/>
              <a:t>the authors  find that directly asking the language model to output a score is effective. The full prompt is here:</a:t>
            </a:r>
          </a:p>
          <a:p>
            <a:r>
              <a:rPr lang="en-US" altLang="zh-CN" dirty="0"/>
              <a:t>the authors use the language model to generate an embedding vector of each memory. </a:t>
            </a:r>
          </a:p>
          <a:p>
            <a:r>
              <a:rPr lang="en-US" altLang="zh-CN" dirty="0"/>
              <a:t>Then, calculate relevance as the cosine similarity between the memory’s embedding vector and the query memory’s embedding vector.</a:t>
            </a:r>
          </a:p>
          <a:p>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16</a:t>
            </a:fld>
            <a:endParaRPr lang="zh-CN" altLang="en-US"/>
          </a:p>
        </p:txBody>
      </p:sp>
    </p:spTree>
    <p:extLst>
      <p:ext uri="{BB962C8B-B14F-4D97-AF65-F5344CB8AC3E}">
        <p14:creationId xmlns:p14="http://schemas.microsoft.com/office/powerpoint/2010/main" val="34445685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That’s to say, we need a </a:t>
            </a:r>
            <a:r>
              <a:rPr lang="en-US" altLang="zh-CN" sz="1600" dirty="0">
                <a:latin typeface="Times New Roman" panose="02020603050405020304" pitchFamily="18" charset="0"/>
                <a:cs typeface="Times New Roman" panose="02020603050405020304" pitchFamily="18" charset="0"/>
              </a:rPr>
              <a:t>higher-level, and more abstract memory.</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17</a:t>
            </a:fld>
            <a:endParaRPr lang="zh-CN" altLang="en-US"/>
          </a:p>
        </p:txBody>
      </p:sp>
    </p:spTree>
    <p:extLst>
      <p:ext uri="{BB962C8B-B14F-4D97-AF65-F5344CB8AC3E}">
        <p14:creationId xmlns:p14="http://schemas.microsoft.com/office/powerpoint/2010/main" val="18222143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20</a:t>
            </a:fld>
            <a:endParaRPr lang="zh-CN" altLang="en-US"/>
          </a:p>
        </p:txBody>
      </p:sp>
    </p:spTree>
    <p:extLst>
      <p:ext uri="{BB962C8B-B14F-4D97-AF65-F5344CB8AC3E}">
        <p14:creationId xmlns:p14="http://schemas.microsoft.com/office/powerpoint/2010/main" val="13566943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500" b="0" i="0" u="none" strike="noStrike" kern="1200" baseline="0" dirty="0">
                <a:solidFill>
                  <a:schemeClr val="tx1"/>
                </a:solidFill>
                <a:latin typeface="+mn-lt"/>
                <a:ea typeface="+mn-ea"/>
                <a:cs typeface="+mn-cs"/>
              </a:rPr>
              <a:t>To create the initial plan, we prompt the language model with the agent’s summary description.</a:t>
            </a:r>
          </a:p>
          <a:p>
            <a:r>
              <a:rPr lang="en-US" altLang="zh-CN" sz="1500" b="0" i="0" u="none" strike="noStrike" kern="1200" baseline="0" dirty="0">
                <a:solidFill>
                  <a:schemeClr val="tx1"/>
                </a:solidFill>
                <a:latin typeface="+mn-lt"/>
                <a:ea typeface="+mn-ea"/>
                <a:cs typeface="+mn-cs"/>
              </a:rPr>
              <a:t>decompose it to </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21</a:t>
            </a:fld>
            <a:endParaRPr lang="zh-CN" altLang="en-US"/>
          </a:p>
        </p:txBody>
      </p:sp>
    </p:spTree>
    <p:extLst>
      <p:ext uri="{BB962C8B-B14F-4D97-AF65-F5344CB8AC3E}">
        <p14:creationId xmlns:p14="http://schemas.microsoft.com/office/powerpoint/2010/main" val="36772672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part is not the focus of the work. So let’s take a look quickly.</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23</a:t>
            </a:fld>
            <a:endParaRPr lang="zh-CN" altLang="en-US"/>
          </a:p>
        </p:txBody>
      </p:sp>
    </p:spTree>
    <p:extLst>
      <p:ext uri="{BB962C8B-B14F-4D97-AF65-F5344CB8AC3E}">
        <p14:creationId xmlns:p14="http://schemas.microsoft.com/office/powerpoint/2010/main" val="39571768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500" b="0" i="0" u="none" strike="noStrike" kern="1200" baseline="0" dirty="0">
                <a:solidFill>
                  <a:schemeClr val="tx1"/>
                </a:solidFill>
                <a:latin typeface="+mn-lt"/>
                <a:ea typeface="+mn-ea"/>
                <a:cs typeface="+mn-cs"/>
              </a:rPr>
              <a:t>The authors leverage the fact that generative agents will respond to natural language questions.</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25</a:t>
            </a:fld>
            <a:endParaRPr lang="zh-CN" altLang="en-US"/>
          </a:p>
        </p:txBody>
      </p:sp>
    </p:spTree>
    <p:extLst>
      <p:ext uri="{BB962C8B-B14F-4D97-AF65-F5344CB8AC3E}">
        <p14:creationId xmlns:p14="http://schemas.microsoft.com/office/powerpoint/2010/main" val="41665490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performance is evaluated by </a:t>
            </a:r>
            <a:r>
              <a:rPr lang="en-US" altLang="zh-CN" sz="1500" b="0" i="0" u="none" strike="noStrike" kern="1200" baseline="0" dirty="0">
                <a:solidFill>
                  <a:schemeClr val="tx1"/>
                </a:solidFill>
                <a:latin typeface="+mn-lt"/>
                <a:ea typeface="+mn-ea"/>
                <a:cs typeface="+mn-cs"/>
              </a:rPr>
              <a:t>Human Evaluators.</a:t>
            </a:r>
          </a:p>
          <a:p>
            <a:r>
              <a:rPr lang="en-US" altLang="zh-CN" sz="1500" b="0" i="0" u="none" strike="noStrike" kern="1200" baseline="0" dirty="0">
                <a:solidFill>
                  <a:schemeClr val="tx1"/>
                </a:solidFill>
                <a:latin typeface="+mn-lt"/>
                <a:ea typeface="+mn-ea"/>
                <a:cs typeface="+mn-cs"/>
              </a:rPr>
              <a:t>the full architecture of generative agents generates the most believable behavior.</a:t>
            </a:r>
          </a:p>
          <a:p>
            <a:r>
              <a:rPr lang="en-US" altLang="zh-CN" sz="1500" b="0" i="0" u="none" strike="noStrike" kern="1200" baseline="0" dirty="0">
                <a:solidFill>
                  <a:schemeClr val="tx1"/>
                </a:solidFill>
                <a:latin typeface="+mn-lt"/>
                <a:ea typeface="+mn-ea"/>
                <a:cs typeface="+mn-cs"/>
              </a:rPr>
              <a:t>The authors want to identify whether the architecture meets a basic level of behavioral competency</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26</a:t>
            </a:fld>
            <a:endParaRPr lang="zh-CN" altLang="en-US"/>
          </a:p>
        </p:txBody>
      </p:sp>
    </p:spTree>
    <p:extLst>
      <p:ext uri="{BB962C8B-B14F-4D97-AF65-F5344CB8AC3E}">
        <p14:creationId xmlns:p14="http://schemas.microsoft.com/office/powerpoint/2010/main" val="42655426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Overview of this work. </a:t>
            </a:r>
          </a:p>
          <a:p>
            <a:r>
              <a:rPr lang="en-US" altLang="zh-CN" dirty="0"/>
              <a:t>This work is different from the other papers. There isn’t any mathematical formula or complex proof in this work, instead of experiments, observations and </a:t>
            </a:r>
            <a:r>
              <a:rPr lang="en-US" altLang="zh-CN" dirty="0" err="1"/>
              <a:t>anlysis</a:t>
            </a:r>
            <a:r>
              <a:rPr lang="en-US" altLang="zh-CN" dirty="0"/>
              <a:t>. the authors used large language model to simulate a sandbox environment and 25 generative agents, and observe their actions.</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4</a:t>
            </a:fld>
            <a:endParaRPr lang="zh-CN" altLang="en-US"/>
          </a:p>
        </p:txBody>
      </p:sp>
    </p:spTree>
    <p:extLst>
      <p:ext uri="{BB962C8B-B14F-4D97-AF65-F5344CB8AC3E}">
        <p14:creationId xmlns:p14="http://schemas.microsoft.com/office/powerpoint/2010/main" val="24582634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27</a:t>
            </a:fld>
            <a:endParaRPr lang="zh-CN" altLang="en-US"/>
          </a:p>
        </p:txBody>
      </p:sp>
    </p:spTree>
    <p:extLst>
      <p:ext uri="{BB962C8B-B14F-4D97-AF65-F5344CB8AC3E}">
        <p14:creationId xmlns:p14="http://schemas.microsoft.com/office/powerpoint/2010/main" val="33417635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1151890" rtl="0" eaLnBrk="1" fontAlgn="auto" latinLnBrk="0" hangingPunct="1">
              <a:lnSpc>
                <a:spcPct val="100000"/>
              </a:lnSpc>
              <a:spcBef>
                <a:spcPts val="0"/>
              </a:spcBef>
              <a:spcAft>
                <a:spcPts val="0"/>
              </a:spcAft>
              <a:buClrTx/>
              <a:buSzTx/>
              <a:buFontTx/>
              <a:buNone/>
              <a:tabLst/>
              <a:defRPr/>
            </a:pPr>
            <a:r>
              <a:rPr lang="en-US" altLang="zh-CN" sz="1600" dirty="0">
                <a:solidFill>
                  <a:schemeClr val="bg1">
                    <a:lumMod val="65000"/>
                  </a:schemeClr>
                </a:solidFill>
                <a:latin typeface="Times New Roman" panose="02020603050405020304" pitchFamily="18" charset="0"/>
                <a:cs typeface="Times New Roman" panose="02020603050405020304" pitchFamily="18" charset="0"/>
              </a:rPr>
              <a:t>Controlled evaluation is mainly for each agent, while </a:t>
            </a:r>
            <a:r>
              <a:rPr lang="en-US" altLang="zh-CN" sz="1600" dirty="0">
                <a:latin typeface="Times New Roman" panose="02020603050405020304" pitchFamily="18" charset="0"/>
                <a:cs typeface="Times New Roman" panose="02020603050405020304" pitchFamily="18" charset="0"/>
              </a:rPr>
              <a:t>End-to-end evaluation is for the entire community.</a:t>
            </a:r>
          </a:p>
          <a:p>
            <a:pPr marL="0" marR="0" lvl="0" indent="0" algn="l" defTabSz="1151890" rtl="0" eaLnBrk="1" fontAlgn="auto" latinLnBrk="0" hangingPunct="1">
              <a:lnSpc>
                <a:spcPct val="100000"/>
              </a:lnSpc>
              <a:spcBef>
                <a:spcPts val="0"/>
              </a:spcBef>
              <a:spcAft>
                <a:spcPts val="0"/>
              </a:spcAft>
              <a:buClrTx/>
              <a:buSzTx/>
              <a:buFontTx/>
              <a:buNone/>
              <a:tabLst/>
              <a:defRPr/>
            </a:pPr>
            <a:endParaRPr lang="en-US" altLang="zh-CN" sz="1600" dirty="0">
              <a:solidFill>
                <a:schemeClr val="bg1">
                  <a:lumMod val="65000"/>
                </a:schemeClr>
              </a:solidFill>
              <a:latin typeface="Times New Roman" panose="02020603050405020304" pitchFamily="18" charset="0"/>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28</a:t>
            </a:fld>
            <a:endParaRPr lang="zh-CN" altLang="en-US"/>
          </a:p>
        </p:txBody>
      </p:sp>
    </p:spTree>
    <p:extLst>
      <p:ext uri="{BB962C8B-B14F-4D97-AF65-F5344CB8AC3E}">
        <p14:creationId xmlns:p14="http://schemas.microsoft.com/office/powerpoint/2010/main" val="13849705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authors measure the spread of information in the game: Isabella’s Valentine’s Day party.</a:t>
            </a:r>
          </a:p>
          <a:p>
            <a:r>
              <a:rPr lang="en-US" altLang="zh-CN" dirty="0"/>
              <a:t>The process I think </a:t>
            </a:r>
            <a:r>
              <a:rPr lang="en-US" altLang="zh-CN" dirty="0" err="1"/>
              <a:t>isnot</a:t>
            </a:r>
            <a:r>
              <a:rPr lang="en-US" altLang="zh-CN" dirty="0"/>
              <a:t> important, let’s skip it.</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29</a:t>
            </a:fld>
            <a:endParaRPr lang="zh-CN" altLang="en-US"/>
          </a:p>
        </p:txBody>
      </p:sp>
    </p:spTree>
    <p:extLst>
      <p:ext uri="{BB962C8B-B14F-4D97-AF65-F5344CB8AC3E}">
        <p14:creationId xmlns:p14="http://schemas.microsoft.com/office/powerpoint/2010/main" val="11724542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disabled people</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32</a:t>
            </a:fld>
            <a:endParaRPr lang="zh-CN" altLang="en-US"/>
          </a:p>
        </p:txBody>
      </p:sp>
    </p:spTree>
    <p:extLst>
      <p:ext uri="{BB962C8B-B14F-4D97-AF65-F5344CB8AC3E}">
        <p14:creationId xmlns:p14="http://schemas.microsoft.com/office/powerpoint/2010/main" val="2230825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0BE3BAD-15B5-4674-826F-A2FA4BED5D19}" type="slidenum">
              <a:rPr lang="zh-CN" altLang="en-US" smtClean="0"/>
              <a:t>35</a:t>
            </a:fld>
            <a:endParaRPr lang="zh-CN" altLang="en-US"/>
          </a:p>
        </p:txBody>
      </p:sp>
    </p:spTree>
    <p:extLst>
      <p:ext uri="{BB962C8B-B14F-4D97-AF65-F5344CB8AC3E}">
        <p14:creationId xmlns:p14="http://schemas.microsoft.com/office/powerpoint/2010/main" val="4247100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Second, it’s memory stream …</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5</a:t>
            </a:fld>
            <a:endParaRPr lang="zh-CN" altLang="en-US"/>
          </a:p>
        </p:txBody>
      </p:sp>
    </p:spTree>
    <p:extLst>
      <p:ext uri="{BB962C8B-B14F-4D97-AF65-F5344CB8AC3E}">
        <p14:creationId xmlns:p14="http://schemas.microsoft.com/office/powerpoint/2010/main" val="943285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Every agent will have an initial memory</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7</a:t>
            </a:fld>
            <a:endParaRPr lang="zh-CN" altLang="en-US"/>
          </a:p>
        </p:txBody>
      </p:sp>
    </p:spTree>
    <p:extLst>
      <p:ext uri="{BB962C8B-B14F-4D97-AF65-F5344CB8AC3E}">
        <p14:creationId xmlns:p14="http://schemas.microsoft.com/office/powerpoint/2010/main" val="2958629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600" dirty="0">
                <a:latin typeface="Times New Roman" panose="02020603050405020304" pitchFamily="18" charset="0"/>
                <a:cs typeface="Times New Roman" panose="02020603050405020304" pitchFamily="18" charset="0"/>
              </a:rPr>
              <a:t>Isabella and Tom are talking about the election with Sam.</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8</a:t>
            </a:fld>
            <a:endParaRPr lang="zh-CN" altLang="en-US"/>
          </a:p>
        </p:txBody>
      </p:sp>
    </p:spTree>
    <p:extLst>
      <p:ext uri="{BB962C8B-B14F-4D97-AF65-F5344CB8AC3E}">
        <p14:creationId xmlns:p14="http://schemas.microsoft.com/office/powerpoint/2010/main" val="9455788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that’ to say, we can change the sandbox from the outside.</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9</a:t>
            </a:fld>
            <a:endParaRPr lang="zh-CN" altLang="en-US"/>
          </a:p>
        </p:txBody>
      </p:sp>
    </p:spTree>
    <p:extLst>
      <p:ext uri="{BB962C8B-B14F-4D97-AF65-F5344CB8AC3E}">
        <p14:creationId xmlns:p14="http://schemas.microsoft.com/office/powerpoint/2010/main" val="16343786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is an example Day in the Life of John’s home.</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10</a:t>
            </a:fld>
            <a:endParaRPr lang="zh-CN" altLang="en-US"/>
          </a:p>
        </p:txBody>
      </p:sp>
    </p:spTree>
    <p:extLst>
      <p:ext uri="{BB962C8B-B14F-4D97-AF65-F5344CB8AC3E}">
        <p14:creationId xmlns:p14="http://schemas.microsoft.com/office/powerpoint/2010/main" val="4099827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Except for routine, there are many </a:t>
            </a:r>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Emergent Social Behaviors.</a:t>
            </a:r>
          </a:p>
          <a:p>
            <a:r>
              <a:rPr lang="en-US" altLang="zh-CN" sz="1500" b="0" i="0" u="none" strike="noStrike" kern="1200" baseline="0" dirty="0">
                <a:solidFill>
                  <a:schemeClr val="tx1"/>
                </a:solidFill>
                <a:latin typeface="+mn-lt"/>
                <a:ea typeface="+mn-ea"/>
                <a:cs typeface="+mn-cs"/>
              </a:rPr>
              <a:t>exchange information, form new relationships, and coordinate joint activities. </a:t>
            </a:r>
          </a:p>
          <a:p>
            <a:r>
              <a:rPr lang="en-US" altLang="zh-CN" sz="1500" b="0" i="0" u="none" strike="noStrike" kern="1200" baseline="0" dirty="0">
                <a:solidFill>
                  <a:schemeClr val="tx1"/>
                </a:solidFill>
                <a:latin typeface="+mn-lt"/>
                <a:ea typeface="+mn-ea"/>
                <a:cs typeface="+mn-cs"/>
              </a:rPr>
              <a:t>Here is an example of Valentine’s Day party. At the very beginning, just because </a:t>
            </a:r>
            <a:r>
              <a:rPr lang="en-US" altLang="zh-CN" sz="1600" dirty="0">
                <a:latin typeface="Times New Roman" panose="02020603050405020304" pitchFamily="18" charset="0"/>
                <a:cs typeface="Times New Roman" panose="02020603050405020304" pitchFamily="18" charset="0"/>
              </a:rPr>
              <a:t>Isabella has a plan to organize a </a:t>
            </a:r>
            <a:r>
              <a:rPr lang="en-US" altLang="zh-CN" sz="1500" b="0" i="0" u="none" strike="noStrike" kern="1200" baseline="0" dirty="0">
                <a:solidFill>
                  <a:schemeClr val="tx1"/>
                </a:solidFill>
                <a:latin typeface="+mn-lt"/>
                <a:ea typeface="+mn-ea"/>
                <a:cs typeface="+mn-cs"/>
              </a:rPr>
              <a:t>Valentine’s Day party. </a:t>
            </a:r>
          </a:p>
          <a:p>
            <a:r>
              <a:rPr lang="en-US" altLang="zh-CN" sz="1500" b="0" i="0" u="none" strike="noStrike" kern="1200" baseline="0" dirty="0">
                <a:solidFill>
                  <a:schemeClr val="tx1"/>
                </a:solidFill>
                <a:latin typeface="+mn-lt"/>
                <a:ea typeface="+mn-ea"/>
                <a:cs typeface="+mn-cs"/>
              </a:rPr>
              <a:t>By the information diffusion, many agents heard about this plan. They </a:t>
            </a:r>
            <a:r>
              <a:rPr lang="en-US" altLang="zh-CN" sz="1600" dirty="0">
                <a:latin typeface="Times New Roman" panose="02020603050405020304" pitchFamily="18" charset="0"/>
                <a:cs typeface="Times New Roman" panose="02020603050405020304" pitchFamily="18" charset="0"/>
              </a:rPr>
              <a:t>coordinate with each other to organize this party. And in this party, they form new relationship.</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11</a:t>
            </a:fld>
            <a:endParaRPr lang="zh-CN" altLang="en-US"/>
          </a:p>
        </p:txBody>
      </p:sp>
    </p:spTree>
    <p:extLst>
      <p:ext uri="{BB962C8B-B14F-4D97-AF65-F5344CB8AC3E}">
        <p14:creationId xmlns:p14="http://schemas.microsoft.com/office/powerpoint/2010/main" val="3382774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So, how to make this agents act like a real human. </a:t>
            </a:r>
            <a:endParaRPr lang="zh-CN" altLang="en-US" dirty="0"/>
          </a:p>
        </p:txBody>
      </p:sp>
      <p:sp>
        <p:nvSpPr>
          <p:cNvPr id="4" name="灯片编号占位符 3"/>
          <p:cNvSpPr>
            <a:spLocks noGrp="1"/>
          </p:cNvSpPr>
          <p:nvPr>
            <p:ph type="sldNum" sz="quarter" idx="5"/>
          </p:nvPr>
        </p:nvSpPr>
        <p:spPr/>
        <p:txBody>
          <a:bodyPr/>
          <a:lstStyle/>
          <a:p>
            <a:fld id="{00BE3BAD-15B5-4674-826F-A2FA4BED5D19}" type="slidenum">
              <a:rPr lang="zh-CN" altLang="en-US" smtClean="0"/>
              <a:t>12</a:t>
            </a:fld>
            <a:endParaRPr lang="zh-CN" altLang="en-US"/>
          </a:p>
        </p:txBody>
      </p:sp>
    </p:spTree>
    <p:extLst>
      <p:ext uri="{BB962C8B-B14F-4D97-AF65-F5344CB8AC3E}">
        <p14:creationId xmlns:p14="http://schemas.microsoft.com/office/powerpoint/2010/main" val="4063608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64156" y="2013055"/>
            <a:ext cx="9793764" cy="1389038"/>
          </a:xfrm>
        </p:spPr>
        <p:txBody>
          <a:bodyPr/>
          <a:lstStyle/>
          <a:p>
            <a:r>
              <a:rPr lang="zh-CN" altLang="en-US"/>
              <a:t>单击此处编辑母版标题样式</a:t>
            </a:r>
          </a:p>
        </p:txBody>
      </p:sp>
      <p:sp>
        <p:nvSpPr>
          <p:cNvPr id="3" name="副标题 2"/>
          <p:cNvSpPr>
            <a:spLocks noGrp="1"/>
          </p:cNvSpPr>
          <p:nvPr>
            <p:ph type="subTitle" idx="1"/>
          </p:nvPr>
        </p:nvSpPr>
        <p:spPr>
          <a:xfrm>
            <a:off x="1728311" y="3672099"/>
            <a:ext cx="8065453" cy="1656045"/>
          </a:xfrm>
        </p:spPr>
        <p:txBody>
          <a:bodyPr/>
          <a:lstStyle>
            <a:lvl1pPr marL="0" indent="0" algn="ctr">
              <a:buNone/>
              <a:defRPr>
                <a:solidFill>
                  <a:schemeClr val="tx1">
                    <a:tint val="75000"/>
                  </a:schemeClr>
                </a:solidFill>
              </a:defRPr>
            </a:lvl1pPr>
            <a:lvl2pPr marL="575945" indent="0" algn="ctr">
              <a:buNone/>
              <a:defRPr>
                <a:solidFill>
                  <a:schemeClr val="tx1">
                    <a:tint val="75000"/>
                  </a:schemeClr>
                </a:solidFill>
              </a:defRPr>
            </a:lvl2pPr>
            <a:lvl3pPr marL="1151890" indent="0" algn="ctr">
              <a:buNone/>
              <a:defRPr>
                <a:solidFill>
                  <a:schemeClr val="tx1">
                    <a:tint val="75000"/>
                  </a:schemeClr>
                </a:solidFill>
              </a:defRPr>
            </a:lvl3pPr>
            <a:lvl4pPr marL="1728470" indent="0" algn="ctr">
              <a:buNone/>
              <a:defRPr>
                <a:solidFill>
                  <a:schemeClr val="tx1">
                    <a:tint val="75000"/>
                  </a:schemeClr>
                </a:solidFill>
              </a:defRPr>
            </a:lvl4pPr>
            <a:lvl5pPr marL="2304415" indent="0" algn="ctr">
              <a:buNone/>
              <a:defRPr>
                <a:solidFill>
                  <a:schemeClr val="tx1">
                    <a:tint val="75000"/>
                  </a:schemeClr>
                </a:solidFill>
              </a:defRPr>
            </a:lvl5pPr>
            <a:lvl6pPr marL="2880360" indent="0" algn="ctr">
              <a:buNone/>
              <a:defRPr>
                <a:solidFill>
                  <a:schemeClr val="tx1">
                    <a:tint val="75000"/>
                  </a:schemeClr>
                </a:solidFill>
              </a:defRPr>
            </a:lvl6pPr>
            <a:lvl7pPr marL="3456305" indent="0" algn="ctr">
              <a:buNone/>
              <a:defRPr>
                <a:solidFill>
                  <a:schemeClr val="tx1">
                    <a:tint val="75000"/>
                  </a:schemeClr>
                </a:solidFill>
              </a:defRPr>
            </a:lvl7pPr>
            <a:lvl8pPr marL="4032250" indent="0" algn="ctr">
              <a:buNone/>
              <a:defRPr>
                <a:solidFill>
                  <a:schemeClr val="tx1">
                    <a:tint val="75000"/>
                  </a:schemeClr>
                </a:solidFill>
              </a:defRPr>
            </a:lvl8pPr>
            <a:lvl9pPr marL="460883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E5F0AEAA-D666-471A-9560-3D36A183B7A3}" type="datetime1">
              <a:rPr lang="zh-CN" altLang="en-US" smtClean="0"/>
              <a:t>2023/10/12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1EE9DE-39C0-45B1-B406-4DEC767CB4A8}" type="slidenum">
              <a:rPr lang="zh-CN" altLang="en-US" smtClean="0"/>
              <a:t>‹#›</a:t>
            </a:fld>
            <a:endParaRPr lang="zh-CN" altLang="en-US"/>
          </a:p>
        </p:txBody>
      </p:sp>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内页样式2-常规">
    <p:spTree>
      <p:nvGrpSpPr>
        <p:cNvPr id="1" name=""/>
        <p:cNvGrpSpPr/>
        <p:nvPr/>
      </p:nvGrpSpPr>
      <p:grpSpPr>
        <a:xfrm>
          <a:off x="0" y="0"/>
          <a:ext cx="0" cy="0"/>
          <a:chOff x="0" y="0"/>
          <a:chExt cx="0" cy="0"/>
        </a:xfrm>
      </p:grpSpPr>
      <p:sp>
        <p:nvSpPr>
          <p:cNvPr id="12" name="标题 11"/>
          <p:cNvSpPr>
            <a:spLocks noGrp="1"/>
          </p:cNvSpPr>
          <p:nvPr>
            <p:ph type="title"/>
          </p:nvPr>
        </p:nvSpPr>
        <p:spPr>
          <a:xfrm>
            <a:off x="500964" y="277583"/>
            <a:ext cx="8860473" cy="73189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l">
              <a:defRPr lang="zh-CN" altLang="en-US" sz="40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0607459" y="6088199"/>
            <a:ext cx="520594" cy="32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512" smtClean="0">
                <a:solidFill>
                  <a:schemeClr val="accent3"/>
                </a:solidFill>
                <a:latin typeface="微软雅黑" panose="020B0503020204020204" pitchFamily="34" charset="-122"/>
              </a:rPr>
              <a:pPr algn="ctr" eaLnBrk="1" hangingPunct="1">
                <a:defRPr/>
              </a:pPr>
              <a:t>‹#›</a:t>
            </a:fld>
            <a:endParaRPr lang="zh-CN" altLang="en-US" sz="1512" dirty="0">
              <a:solidFill>
                <a:schemeClr val="accent3"/>
              </a:solidFill>
              <a:latin typeface="微软雅黑" panose="020B0503020204020204" pitchFamily="34" charset="-122"/>
            </a:endParaRPr>
          </a:p>
        </p:txBody>
      </p:sp>
      <p:pic>
        <p:nvPicPr>
          <p:cNvPr id="16" name="图片 15" descr="part素材.png">
            <a:extLst>
              <a:ext uri="{FF2B5EF4-FFF2-40B4-BE49-F238E27FC236}">
                <a16:creationId xmlns:a16="http://schemas.microsoft.com/office/drawing/2014/main" id="{B26C682D-E04E-4A79-B5A0-B53BD1FD9411}"/>
              </a:ext>
            </a:extLst>
          </p:cNvPr>
          <p:cNvPicPr>
            <a:picLocks noChangeAspect="1"/>
          </p:cNvPicPr>
          <p:nvPr userDrawn="1"/>
        </p:nvPicPr>
        <p:blipFill>
          <a:blip r:embed="rId2" cstate="screen"/>
          <a:stretch>
            <a:fillRect/>
          </a:stretch>
        </p:blipFill>
        <p:spPr>
          <a:xfrm>
            <a:off x="0" y="0"/>
            <a:ext cx="418573" cy="1440160"/>
          </a:xfrm>
          <a:prstGeom prst="rect">
            <a:avLst/>
          </a:prstGeom>
        </p:spPr>
      </p:pic>
      <p:pic>
        <p:nvPicPr>
          <p:cNvPr id="20" name="内容占位符 47">
            <a:extLst>
              <a:ext uri="{FF2B5EF4-FFF2-40B4-BE49-F238E27FC236}">
                <a16:creationId xmlns:a16="http://schemas.microsoft.com/office/drawing/2014/main" id="{893F8A5F-6CD8-4FB6-8E08-E6B2A47D5BE7}"/>
              </a:ext>
            </a:extLst>
          </p:cNvPr>
          <p:cNvPicPr>
            <a:picLocks noChangeAspect="1"/>
          </p:cNvPicPr>
          <p:nvPr userDrawn="1"/>
        </p:nvPicPr>
        <p:blipFill>
          <a:blip r:embed="rId3" cstate="print">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bwMode="auto">
          <a:xfrm>
            <a:off x="9073405" y="236319"/>
            <a:ext cx="2227580" cy="411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1510">
            <a:extLst>
              <a:ext uri="{FF2B5EF4-FFF2-40B4-BE49-F238E27FC236}">
                <a16:creationId xmlns:a16="http://schemas.microsoft.com/office/drawing/2014/main" id="{FAC2684F-0151-4A5E-9625-1A32616CC78B}"/>
              </a:ext>
            </a:extLst>
          </p:cNvPr>
          <p:cNvPicPr>
            <a:picLocks noChangeArrowheads="1"/>
          </p:cNvPicPr>
          <p:nvPr userDrawn="1"/>
        </p:nvPicPr>
        <p:blipFill>
          <a:blip r:embed="rId4" cstate="screen">
            <a:clrChange>
              <a:clrFrom>
                <a:srgbClr val="000000">
                  <a:alpha val="0"/>
                </a:srgbClr>
              </a:clrFrom>
              <a:clrTo>
                <a:srgbClr val="000000">
                  <a:alpha val="0"/>
                </a:srgbClr>
              </a:clrTo>
            </a:clrChange>
            <a:duotone>
              <a:schemeClr val="accent2">
                <a:shade val="45000"/>
                <a:satMod val="135000"/>
              </a:schemeClr>
              <a:prstClr val="white"/>
            </a:duotone>
          </a:blip>
          <a:srcRect/>
          <a:stretch>
            <a:fillRect/>
          </a:stretch>
        </p:blipFill>
        <p:spPr bwMode="auto">
          <a:xfrm rot="5171286" flipH="1">
            <a:off x="-50674" y="5171834"/>
            <a:ext cx="1003002" cy="1602923"/>
          </a:xfrm>
          <a:prstGeom prst="rect">
            <a:avLst/>
          </a:prstGeom>
          <a:noFill/>
          <a:ln w="9525">
            <a:noFill/>
            <a:miter lim="800000"/>
            <a:headEnd/>
            <a:tailEnd/>
          </a:ln>
        </p:spPr>
      </p:pic>
    </p:spTree>
    <p:extLst>
      <p:ext uri="{BB962C8B-B14F-4D97-AF65-F5344CB8AC3E}">
        <p14:creationId xmlns:p14="http://schemas.microsoft.com/office/powerpoint/2010/main" val="48340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77FA460-F668-4835-892D-0E5A984A23BB}" type="datetime1">
              <a:rPr lang="zh-CN" altLang="en-US" smtClean="0"/>
              <a:t>2023/10/12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1EE9DE-39C0-45B1-B406-4DEC767CB4A8}" type="slidenum">
              <a:rPr lang="zh-CN" altLang="en-US" smtClean="0"/>
              <a:t>‹#›</a:t>
            </a:fld>
            <a:endParaRPr lang="zh-CN" altLang="en-US"/>
          </a:p>
        </p:txBody>
      </p:sp>
      <p:pic>
        <p:nvPicPr>
          <p:cNvPr id="7" name="Picture 1510"/>
          <p:cNvPicPr>
            <a:picLocks noChangeArrowheads="1"/>
          </p:cNvPicPr>
          <p:nvPr userDrawn="1"/>
        </p:nvPicPr>
        <p:blipFill>
          <a:blip r:embed="rId2" cstate="screen">
            <a:clrChange>
              <a:clrFrom>
                <a:srgbClr val="000000">
                  <a:alpha val="0"/>
                </a:srgbClr>
              </a:clrFrom>
              <a:clrTo>
                <a:srgbClr val="000000">
                  <a:alpha val="0"/>
                </a:srgbClr>
              </a:clrTo>
            </a:clrChange>
            <a:duotone>
              <a:schemeClr val="accent2">
                <a:shade val="45000"/>
                <a:satMod val="135000"/>
              </a:schemeClr>
              <a:prstClr val="white"/>
            </a:duotone>
          </a:blip>
          <a:srcRect/>
          <a:stretch>
            <a:fillRect/>
          </a:stretch>
        </p:blipFill>
        <p:spPr bwMode="auto">
          <a:xfrm rot="4320000" flipH="1">
            <a:off x="140970" y="3067006"/>
            <a:ext cx="3048000" cy="4871085"/>
          </a:xfrm>
          <a:prstGeom prst="rect">
            <a:avLst/>
          </a:prstGeom>
          <a:noFill/>
          <a:ln w="9525">
            <a:noFill/>
            <a:miter lim="800000"/>
            <a:headEnd/>
            <a:tailEnd/>
          </a:ln>
        </p:spPr>
      </p:pic>
      <p:pic>
        <p:nvPicPr>
          <p:cNvPr id="8" name="Picture 1510"/>
          <p:cNvPicPr>
            <a:picLocks noChangeArrowheads="1"/>
          </p:cNvPicPr>
          <p:nvPr userDrawn="1"/>
        </p:nvPicPr>
        <p:blipFill>
          <a:blip r:embed="rId3" cstate="screen">
            <a:clrChange>
              <a:clrFrom>
                <a:srgbClr val="000000">
                  <a:alpha val="0"/>
                </a:srgbClr>
              </a:clrFrom>
              <a:clrTo>
                <a:srgbClr val="000000">
                  <a:alpha val="0"/>
                </a:srgbClr>
              </a:clrTo>
            </a:clrChange>
            <a:duotone>
              <a:schemeClr val="accent2">
                <a:shade val="45000"/>
                <a:satMod val="135000"/>
              </a:schemeClr>
              <a:prstClr val="white"/>
            </a:duotone>
          </a:blip>
          <a:srcRect/>
          <a:stretch>
            <a:fillRect/>
          </a:stretch>
        </p:blipFill>
        <p:spPr bwMode="auto">
          <a:xfrm rot="16200000" flipH="1">
            <a:off x="8146415" y="-932894"/>
            <a:ext cx="3693795" cy="5126990"/>
          </a:xfrm>
          <a:prstGeom prst="rect">
            <a:avLst/>
          </a:prstGeom>
          <a:noFill/>
          <a:ln w="9525">
            <a:noFill/>
            <a:miter lim="800000"/>
            <a:headEnd/>
            <a:tailEnd/>
          </a:ln>
        </p:spPr>
      </p:pic>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164114"/>
            <a:ext cx="9793764" cy="1287034"/>
          </a:xfrm>
        </p:spPr>
        <p:txBody>
          <a:bodyPr anchor="t"/>
          <a:lstStyle>
            <a:lvl1pPr algn="l">
              <a:defRPr sz="5000" b="1" cap="all"/>
            </a:lvl1pPr>
          </a:lstStyle>
          <a:p>
            <a:r>
              <a:rPr lang="zh-CN" altLang="en-US"/>
              <a:t>单击此处编辑母版标题样式</a:t>
            </a:r>
          </a:p>
        </p:txBody>
      </p:sp>
      <p:sp>
        <p:nvSpPr>
          <p:cNvPr id="3" name="文本占位符 2"/>
          <p:cNvSpPr>
            <a:spLocks noGrp="1"/>
          </p:cNvSpPr>
          <p:nvPr>
            <p:ph type="body" idx="1"/>
          </p:nvPr>
        </p:nvSpPr>
        <p:spPr>
          <a:xfrm>
            <a:off x="910164" y="2746575"/>
            <a:ext cx="9793764" cy="1417537"/>
          </a:xfrm>
        </p:spPr>
        <p:txBody>
          <a:bodyPr anchor="b"/>
          <a:lstStyle>
            <a:lvl1pPr marL="0" indent="0">
              <a:buNone/>
              <a:defRPr sz="2500">
                <a:solidFill>
                  <a:schemeClr val="tx1">
                    <a:tint val="75000"/>
                  </a:schemeClr>
                </a:solidFill>
              </a:defRPr>
            </a:lvl1pPr>
            <a:lvl2pPr marL="575945" indent="0">
              <a:buNone/>
              <a:defRPr sz="2300">
                <a:solidFill>
                  <a:schemeClr val="tx1">
                    <a:tint val="75000"/>
                  </a:schemeClr>
                </a:solidFill>
              </a:defRPr>
            </a:lvl2pPr>
            <a:lvl3pPr marL="1151890" indent="0">
              <a:buNone/>
              <a:defRPr sz="2000">
                <a:solidFill>
                  <a:schemeClr val="tx1">
                    <a:tint val="75000"/>
                  </a:schemeClr>
                </a:solidFill>
              </a:defRPr>
            </a:lvl3pPr>
            <a:lvl4pPr marL="1728470" indent="0">
              <a:buNone/>
              <a:defRPr sz="1800">
                <a:solidFill>
                  <a:schemeClr val="tx1">
                    <a:tint val="75000"/>
                  </a:schemeClr>
                </a:solidFill>
              </a:defRPr>
            </a:lvl4pPr>
            <a:lvl5pPr marL="2304415" indent="0">
              <a:buNone/>
              <a:defRPr sz="1800">
                <a:solidFill>
                  <a:schemeClr val="tx1">
                    <a:tint val="75000"/>
                  </a:schemeClr>
                </a:solidFill>
              </a:defRPr>
            </a:lvl5pPr>
            <a:lvl6pPr marL="2880360" indent="0">
              <a:buNone/>
              <a:defRPr sz="1800">
                <a:solidFill>
                  <a:schemeClr val="tx1">
                    <a:tint val="75000"/>
                  </a:schemeClr>
                </a:solidFill>
              </a:defRPr>
            </a:lvl6pPr>
            <a:lvl7pPr marL="3456305" indent="0">
              <a:buNone/>
              <a:defRPr sz="1800">
                <a:solidFill>
                  <a:schemeClr val="tx1">
                    <a:tint val="75000"/>
                  </a:schemeClr>
                </a:solidFill>
              </a:defRPr>
            </a:lvl7pPr>
            <a:lvl8pPr marL="4032250" indent="0">
              <a:buNone/>
              <a:defRPr sz="1800">
                <a:solidFill>
                  <a:schemeClr val="tx1">
                    <a:tint val="75000"/>
                  </a:schemeClr>
                </a:solidFill>
              </a:defRPr>
            </a:lvl8pPr>
            <a:lvl9pPr marL="4608830" indent="0">
              <a:buNone/>
              <a:defRPr sz="18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1DE8FB8-4EF6-4463-BAE6-C6D390D7EC81}" type="datetime1">
              <a:rPr lang="zh-CN" altLang="en-US" smtClean="0"/>
              <a:t>2023/10/12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1EE9DE-39C0-45B1-B406-4DEC767CB4A8}" type="slidenum">
              <a:rPr lang="zh-CN" altLang="en-US" smtClean="0"/>
              <a:t>‹#›</a:t>
            </a:fld>
            <a:endParaRPr lang="zh-CN" altLang="en-US"/>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76104" y="1134031"/>
            <a:ext cx="5088916" cy="3207086"/>
          </a:xfrm>
        </p:spPr>
        <p:txBody>
          <a:bodyPr/>
          <a:lstStyle>
            <a:lvl1pPr>
              <a:defRPr sz="3500"/>
            </a:lvl1pPr>
            <a:lvl2pPr>
              <a:defRPr sz="3000"/>
            </a:lvl2pPr>
            <a:lvl3pPr>
              <a:defRPr sz="2500"/>
            </a:lvl3pPr>
            <a:lvl4pPr>
              <a:defRPr sz="2300"/>
            </a:lvl4pPr>
            <a:lvl5pPr>
              <a:defRPr sz="2300"/>
            </a:lvl5pPr>
            <a:lvl6pPr>
              <a:defRPr sz="2300"/>
            </a:lvl6pPr>
            <a:lvl7pPr>
              <a:defRPr sz="2300"/>
            </a:lvl7pPr>
            <a:lvl8pPr>
              <a:defRPr sz="2300"/>
            </a:lvl8pPr>
            <a:lvl9pPr>
              <a:defRPr sz="23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857055" y="1134031"/>
            <a:ext cx="5088916" cy="3207086"/>
          </a:xfrm>
        </p:spPr>
        <p:txBody>
          <a:bodyPr/>
          <a:lstStyle>
            <a:lvl1pPr>
              <a:defRPr sz="3500"/>
            </a:lvl1pPr>
            <a:lvl2pPr>
              <a:defRPr sz="3000"/>
            </a:lvl2pPr>
            <a:lvl3pPr>
              <a:defRPr sz="2500"/>
            </a:lvl3pPr>
            <a:lvl4pPr>
              <a:defRPr sz="2300"/>
            </a:lvl4pPr>
            <a:lvl5pPr>
              <a:defRPr sz="2300"/>
            </a:lvl5pPr>
            <a:lvl6pPr>
              <a:defRPr sz="2300"/>
            </a:lvl6pPr>
            <a:lvl7pPr>
              <a:defRPr sz="2300"/>
            </a:lvl7pPr>
            <a:lvl8pPr>
              <a:defRPr sz="2300"/>
            </a:lvl8pPr>
            <a:lvl9pPr>
              <a:defRPr sz="23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8CF2760-3A3E-4876-A386-5EB75645B3D6}" type="datetime1">
              <a:rPr lang="zh-CN" altLang="en-US" smtClean="0"/>
              <a:t>2023/10/12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1EE9DE-39C0-45B1-B406-4DEC767CB4A8}" type="slidenum">
              <a:rPr lang="zh-CN" altLang="en-US" smtClean="0"/>
              <a:t>‹#›</a:t>
            </a:fld>
            <a:endParaRPr lang="zh-CN" altLang="en-US"/>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259508"/>
            <a:ext cx="10369868" cy="1080029"/>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576104" y="1450540"/>
            <a:ext cx="5090917" cy="604516"/>
          </a:xfrm>
        </p:spPr>
        <p:txBody>
          <a:bodyPr anchor="b"/>
          <a:lstStyle>
            <a:lvl1pPr marL="0" indent="0">
              <a:buNone/>
              <a:defRPr sz="3000" b="1"/>
            </a:lvl1pPr>
            <a:lvl2pPr marL="575945" indent="0">
              <a:buNone/>
              <a:defRPr sz="2500" b="1"/>
            </a:lvl2pPr>
            <a:lvl3pPr marL="1151890" indent="0">
              <a:buNone/>
              <a:defRPr sz="2300" b="1"/>
            </a:lvl3pPr>
            <a:lvl4pPr marL="1728470" indent="0">
              <a:buNone/>
              <a:defRPr sz="2000" b="1"/>
            </a:lvl4pPr>
            <a:lvl5pPr marL="2304415" indent="0">
              <a:buNone/>
              <a:defRPr sz="2000" b="1"/>
            </a:lvl5pPr>
            <a:lvl6pPr marL="2880360" indent="0">
              <a:buNone/>
              <a:defRPr sz="2000" b="1"/>
            </a:lvl6pPr>
            <a:lvl7pPr marL="3456305" indent="0">
              <a:buNone/>
              <a:defRPr sz="2000" b="1"/>
            </a:lvl7pPr>
            <a:lvl8pPr marL="4032250" indent="0">
              <a:buNone/>
              <a:defRPr sz="2000" b="1"/>
            </a:lvl8pPr>
            <a:lvl9pPr marL="4608830" indent="0">
              <a:buNone/>
              <a:defRPr sz="2000" b="1"/>
            </a:lvl9pPr>
          </a:lstStyle>
          <a:p>
            <a:pPr lvl="0"/>
            <a:r>
              <a:rPr lang="zh-CN" altLang="en-US"/>
              <a:t>单击此处编辑母版文本样式</a:t>
            </a:r>
          </a:p>
        </p:txBody>
      </p:sp>
      <p:sp>
        <p:nvSpPr>
          <p:cNvPr id="4" name="内容占位符 3"/>
          <p:cNvSpPr>
            <a:spLocks noGrp="1"/>
          </p:cNvSpPr>
          <p:nvPr>
            <p:ph sz="half" idx="2"/>
          </p:nvPr>
        </p:nvSpPr>
        <p:spPr>
          <a:xfrm>
            <a:off x="576104" y="2055055"/>
            <a:ext cx="5090917" cy="3733601"/>
          </a:xfrm>
        </p:spPr>
        <p:txBody>
          <a:bodyPr/>
          <a:lstStyle>
            <a:lvl1pPr>
              <a:defRPr sz="3000"/>
            </a:lvl1pPr>
            <a:lvl2pPr>
              <a:defRPr sz="2500"/>
            </a:lvl2pPr>
            <a:lvl3pPr>
              <a:defRPr sz="23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5853056" y="1450540"/>
            <a:ext cx="5092917" cy="604516"/>
          </a:xfrm>
        </p:spPr>
        <p:txBody>
          <a:bodyPr anchor="b"/>
          <a:lstStyle>
            <a:lvl1pPr marL="0" indent="0">
              <a:buNone/>
              <a:defRPr sz="3000" b="1"/>
            </a:lvl1pPr>
            <a:lvl2pPr marL="575945" indent="0">
              <a:buNone/>
              <a:defRPr sz="2500" b="1"/>
            </a:lvl2pPr>
            <a:lvl3pPr marL="1151890" indent="0">
              <a:buNone/>
              <a:defRPr sz="2300" b="1"/>
            </a:lvl3pPr>
            <a:lvl4pPr marL="1728470" indent="0">
              <a:buNone/>
              <a:defRPr sz="2000" b="1"/>
            </a:lvl4pPr>
            <a:lvl5pPr marL="2304415" indent="0">
              <a:buNone/>
              <a:defRPr sz="2000" b="1"/>
            </a:lvl5pPr>
            <a:lvl6pPr marL="2880360" indent="0">
              <a:buNone/>
              <a:defRPr sz="2000" b="1"/>
            </a:lvl6pPr>
            <a:lvl7pPr marL="3456305" indent="0">
              <a:buNone/>
              <a:defRPr sz="2000" b="1"/>
            </a:lvl7pPr>
            <a:lvl8pPr marL="4032250" indent="0">
              <a:buNone/>
              <a:defRPr sz="2000" b="1"/>
            </a:lvl8pPr>
            <a:lvl9pPr marL="4608830" indent="0">
              <a:buNone/>
              <a:defRPr sz="2000" b="1"/>
            </a:lvl9pPr>
          </a:lstStyle>
          <a:p>
            <a:pPr lvl="0"/>
            <a:r>
              <a:rPr lang="zh-CN" altLang="en-US"/>
              <a:t>单击此处编辑母版文本样式</a:t>
            </a:r>
          </a:p>
        </p:txBody>
      </p:sp>
      <p:sp>
        <p:nvSpPr>
          <p:cNvPr id="6" name="内容占位符 5"/>
          <p:cNvSpPr>
            <a:spLocks noGrp="1"/>
          </p:cNvSpPr>
          <p:nvPr>
            <p:ph sz="quarter" idx="4"/>
          </p:nvPr>
        </p:nvSpPr>
        <p:spPr>
          <a:xfrm>
            <a:off x="5853056" y="2055055"/>
            <a:ext cx="5092917" cy="3733601"/>
          </a:xfrm>
        </p:spPr>
        <p:txBody>
          <a:bodyPr/>
          <a:lstStyle>
            <a:lvl1pPr>
              <a:defRPr sz="3000"/>
            </a:lvl1pPr>
            <a:lvl2pPr>
              <a:defRPr sz="2500"/>
            </a:lvl2pPr>
            <a:lvl3pPr>
              <a:defRPr sz="23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43C7F91-812D-4C50-BC4F-BE569430EC3C}" type="datetime1">
              <a:rPr lang="zh-CN" altLang="en-US" smtClean="0"/>
              <a:t>2023/10/12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91EE9DE-39C0-45B1-B406-4DEC767CB4A8}" type="slidenum">
              <a:rPr lang="zh-CN" altLang="en-US" smtClean="0"/>
              <a:t>‹#›</a:t>
            </a:fld>
            <a:endParaRPr lang="zh-CN" altLang="en-US"/>
          </a:p>
        </p:txBody>
      </p:sp>
    </p:spTree>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10F677C-685D-40AC-9EDB-B17330843728}" type="datetime1">
              <a:rPr lang="zh-CN" altLang="en-US" smtClean="0"/>
              <a:t>2023/10/12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91EE9DE-39C0-45B1-B406-4DEC767CB4A8}" type="slidenum">
              <a:rPr lang="zh-CN" altLang="en-US" smtClean="0"/>
              <a:t>‹#›</a:t>
            </a:fld>
            <a:endParaRPr lang="zh-CN" altLang="en-US"/>
          </a:p>
        </p:txBody>
      </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079A6EF-8DF2-4BB3-A383-8C0749062A88}" type="datetime1">
              <a:rPr lang="zh-CN" altLang="en-US" smtClean="0"/>
              <a:t>2023/10/12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91EE9DE-39C0-45B1-B406-4DEC767CB4A8}" type="slidenum">
              <a:rPr lang="zh-CN" altLang="en-US" smtClean="0"/>
              <a:t>‹#›</a:t>
            </a:fld>
            <a:endParaRPr lang="zh-CN" altLang="en-US"/>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4536122"/>
            <a:ext cx="6913245" cy="535516"/>
          </a:xfrm>
        </p:spPr>
        <p:txBody>
          <a:bodyPr anchor="b"/>
          <a:lstStyle>
            <a:lvl1pPr algn="l">
              <a:defRPr sz="2500" b="1"/>
            </a:lvl1pPr>
          </a:lstStyle>
          <a:p>
            <a:r>
              <a:rPr lang="zh-CN" altLang="en-US"/>
              <a:t>单击此处编辑母版标题样式</a:t>
            </a:r>
          </a:p>
        </p:txBody>
      </p:sp>
      <p:sp>
        <p:nvSpPr>
          <p:cNvPr id="3" name="图片占位符 2"/>
          <p:cNvSpPr>
            <a:spLocks noGrp="1"/>
          </p:cNvSpPr>
          <p:nvPr>
            <p:ph type="pic" idx="1"/>
          </p:nvPr>
        </p:nvSpPr>
        <p:spPr>
          <a:xfrm>
            <a:off x="2258407" y="579015"/>
            <a:ext cx="6913245" cy="3888105"/>
          </a:xfrm>
        </p:spPr>
        <p:txBody>
          <a:bodyPr/>
          <a:lstStyle>
            <a:lvl1pPr marL="0" indent="0">
              <a:buNone/>
              <a:defRPr sz="4000"/>
            </a:lvl1pPr>
            <a:lvl2pPr marL="575945" indent="0">
              <a:buNone/>
              <a:defRPr sz="3500"/>
            </a:lvl2pPr>
            <a:lvl3pPr marL="1151890" indent="0">
              <a:buNone/>
              <a:defRPr sz="3000"/>
            </a:lvl3pPr>
            <a:lvl4pPr marL="1728470" indent="0">
              <a:buNone/>
              <a:defRPr sz="2500"/>
            </a:lvl4pPr>
            <a:lvl5pPr marL="2304415" indent="0">
              <a:buNone/>
              <a:defRPr sz="2500"/>
            </a:lvl5pPr>
            <a:lvl6pPr marL="2880360" indent="0">
              <a:buNone/>
              <a:defRPr sz="2500"/>
            </a:lvl6pPr>
            <a:lvl7pPr marL="3456305" indent="0">
              <a:buNone/>
              <a:defRPr sz="2500"/>
            </a:lvl7pPr>
            <a:lvl8pPr marL="4032250" indent="0">
              <a:buNone/>
              <a:defRPr sz="2500"/>
            </a:lvl8pPr>
            <a:lvl9pPr marL="4608830" indent="0">
              <a:buNone/>
              <a:defRPr sz="2500"/>
            </a:lvl9pPr>
          </a:lstStyle>
          <a:p>
            <a:endParaRPr lang="zh-CN" altLang="en-US"/>
          </a:p>
        </p:txBody>
      </p:sp>
      <p:sp>
        <p:nvSpPr>
          <p:cNvPr id="4" name="文本占位符 3"/>
          <p:cNvSpPr>
            <a:spLocks noGrp="1"/>
          </p:cNvSpPr>
          <p:nvPr>
            <p:ph type="body" sz="half" idx="2"/>
          </p:nvPr>
        </p:nvSpPr>
        <p:spPr>
          <a:xfrm>
            <a:off x="2258407" y="5071637"/>
            <a:ext cx="6913245" cy="760521"/>
          </a:xfrm>
        </p:spPr>
        <p:txBody>
          <a:bodyPr/>
          <a:lstStyle>
            <a:lvl1pPr marL="0" indent="0">
              <a:buNone/>
              <a:defRPr sz="1800"/>
            </a:lvl1pPr>
            <a:lvl2pPr marL="575945" indent="0">
              <a:buNone/>
              <a:defRPr sz="1500"/>
            </a:lvl2pPr>
            <a:lvl3pPr marL="1151890" indent="0">
              <a:buNone/>
              <a:defRPr sz="1300"/>
            </a:lvl3pPr>
            <a:lvl4pPr marL="1728470" indent="0">
              <a:buNone/>
              <a:defRPr sz="1100"/>
            </a:lvl4pPr>
            <a:lvl5pPr marL="2304415" indent="0">
              <a:buNone/>
              <a:defRPr sz="1100"/>
            </a:lvl5pPr>
            <a:lvl6pPr marL="2880360" indent="0">
              <a:buNone/>
              <a:defRPr sz="1100"/>
            </a:lvl6pPr>
            <a:lvl7pPr marL="3456305" indent="0">
              <a:buNone/>
              <a:defRPr sz="1100"/>
            </a:lvl7pPr>
            <a:lvl8pPr marL="4032250" indent="0">
              <a:buNone/>
              <a:defRPr sz="1100"/>
            </a:lvl8pPr>
            <a:lvl9pPr marL="4608830" indent="0">
              <a:buNone/>
              <a:defRPr sz="11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28B665E-B87A-47D2-A69A-EFE7F7BE5748}" type="datetime1">
              <a:rPr lang="zh-CN" altLang="en-US" smtClean="0"/>
              <a:t>2023/10/12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1EE9DE-39C0-45B1-B406-4DEC767CB4A8}" type="slidenum">
              <a:rPr lang="zh-CN" altLang="en-US" smtClean="0"/>
              <a:t>‹#›</a:t>
            </a:fld>
            <a:endParaRPr lang="zh-CN" altLang="en-US"/>
          </a:p>
        </p:txBody>
      </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3B6D996-57E0-4A20-8E97-7AA352A0501F}" type="datetime1">
              <a:rPr lang="zh-CN" altLang="en-US" smtClean="0"/>
              <a:t>2023/10/12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1EE9DE-39C0-45B1-B406-4DEC767CB4A8}" type="slidenum">
              <a:rPr lang="zh-CN" altLang="en-US" smtClean="0"/>
              <a:t>‹#›</a:t>
            </a:fld>
            <a:endParaRPr lang="zh-CN" altLang="en-US"/>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76104" y="259508"/>
            <a:ext cx="10369868" cy="1080029"/>
          </a:xfrm>
          <a:prstGeom prst="rect">
            <a:avLst/>
          </a:prstGeom>
        </p:spPr>
        <p:txBody>
          <a:bodyPr vert="horz" lIns="115214" tIns="57607" rIns="115214" bIns="57607" rtlCol="0" anchor="ctr">
            <a:normAutofit/>
          </a:bodyPr>
          <a:lstStyle/>
          <a:p>
            <a:r>
              <a:rPr lang="zh-CN" altLang="en-US"/>
              <a:t>单击此处编辑母版标题样式</a:t>
            </a:r>
          </a:p>
        </p:txBody>
      </p:sp>
      <p:sp>
        <p:nvSpPr>
          <p:cNvPr id="3" name="文本占位符 2"/>
          <p:cNvSpPr>
            <a:spLocks noGrp="1"/>
          </p:cNvSpPr>
          <p:nvPr>
            <p:ph type="body" idx="1"/>
          </p:nvPr>
        </p:nvSpPr>
        <p:spPr>
          <a:xfrm>
            <a:off x="576104" y="1512042"/>
            <a:ext cx="10369868" cy="4276616"/>
          </a:xfrm>
          <a:prstGeom prst="rect">
            <a:avLst/>
          </a:prstGeom>
        </p:spPr>
        <p:txBody>
          <a:bodyPr vert="horz" lIns="115214" tIns="57607" rIns="115214" bIns="57607"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576104" y="6006163"/>
            <a:ext cx="2688484" cy="345010"/>
          </a:xfrm>
          <a:prstGeom prst="rect">
            <a:avLst/>
          </a:prstGeom>
        </p:spPr>
        <p:txBody>
          <a:bodyPr vert="horz" lIns="115214" tIns="57607" rIns="115214" bIns="57607" rtlCol="0" anchor="ctr"/>
          <a:lstStyle>
            <a:lvl1pPr algn="l">
              <a:defRPr sz="1500">
                <a:solidFill>
                  <a:schemeClr val="tx1">
                    <a:tint val="75000"/>
                  </a:schemeClr>
                </a:solidFill>
              </a:defRPr>
            </a:lvl1pPr>
          </a:lstStyle>
          <a:p>
            <a:fld id="{66F44FFF-D241-4037-8463-8EC7FA8B6EE1}" type="datetime1">
              <a:rPr lang="zh-CN" altLang="en-US" smtClean="0"/>
              <a:t>2023/10/12</a:t>
            </a:fld>
            <a:endParaRPr lang="zh-CN" altLang="en-US"/>
          </a:p>
        </p:txBody>
      </p:sp>
      <p:sp>
        <p:nvSpPr>
          <p:cNvPr id="5" name="页脚占位符 4"/>
          <p:cNvSpPr>
            <a:spLocks noGrp="1"/>
          </p:cNvSpPr>
          <p:nvPr>
            <p:ph type="ftr" sz="quarter" idx="3"/>
          </p:nvPr>
        </p:nvSpPr>
        <p:spPr>
          <a:xfrm>
            <a:off x="3936709" y="6006163"/>
            <a:ext cx="3648657" cy="345010"/>
          </a:xfrm>
          <a:prstGeom prst="rect">
            <a:avLst/>
          </a:prstGeom>
        </p:spPr>
        <p:txBody>
          <a:bodyPr vert="horz" lIns="115214" tIns="57607" rIns="115214" bIns="57607" rtlCol="0" anchor="ctr"/>
          <a:lstStyle>
            <a:lvl1pPr algn="ctr">
              <a:defRPr sz="15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257487" y="6006163"/>
            <a:ext cx="2688484" cy="345010"/>
          </a:xfrm>
          <a:prstGeom prst="rect">
            <a:avLst/>
          </a:prstGeom>
        </p:spPr>
        <p:txBody>
          <a:bodyPr vert="horz" lIns="115214" tIns="57607" rIns="115214" bIns="57607" rtlCol="0" anchor="ctr"/>
          <a:lstStyle>
            <a:lvl1pPr algn="r">
              <a:defRPr sz="1500">
                <a:solidFill>
                  <a:schemeClr val="tx1">
                    <a:tint val="75000"/>
                  </a:schemeClr>
                </a:solidFill>
              </a:defRPr>
            </a:lvl1pPr>
          </a:lstStyle>
          <a:p>
            <a:fld id="{B91EE9DE-39C0-45B1-B406-4DEC767CB4A8}" type="slidenum">
              <a:rPr lang="zh-CN" altLang="en-US" smtClean="0"/>
              <a:t>‹#›</a:t>
            </a:fld>
            <a:endParaRPr lang="zh-CN" altLang="en-US"/>
          </a:p>
        </p:txBody>
      </p:sp>
      <p:pic>
        <p:nvPicPr>
          <p:cNvPr id="7" name="Picture 1510"/>
          <p:cNvPicPr>
            <a:picLocks noChangeArrowheads="1"/>
          </p:cNvPicPr>
          <p:nvPr userDrawn="1"/>
        </p:nvPicPr>
        <p:blipFill>
          <a:blip r:embed="rId12" cstate="screen">
            <a:clrChange>
              <a:clrFrom>
                <a:srgbClr val="000000">
                  <a:alpha val="0"/>
                </a:srgbClr>
              </a:clrFrom>
              <a:clrTo>
                <a:srgbClr val="000000">
                  <a:alpha val="0"/>
                </a:srgbClr>
              </a:clrTo>
            </a:clrChange>
            <a:duotone>
              <a:schemeClr val="accent2">
                <a:shade val="45000"/>
                <a:satMod val="135000"/>
              </a:schemeClr>
              <a:prstClr val="white"/>
            </a:duotone>
          </a:blip>
          <a:srcRect/>
          <a:stretch>
            <a:fillRect/>
          </a:stretch>
        </p:blipFill>
        <p:spPr bwMode="auto">
          <a:xfrm rot="4320000" flipH="1">
            <a:off x="140970" y="3067006"/>
            <a:ext cx="3048000" cy="4871085"/>
          </a:xfrm>
          <a:prstGeom prst="rect">
            <a:avLst/>
          </a:prstGeom>
          <a:noFill/>
          <a:ln w="9525">
            <a:noFill/>
            <a:miter lim="800000"/>
            <a:headEnd/>
            <a:tailEnd/>
          </a:ln>
        </p:spPr>
      </p:pic>
      <p:pic>
        <p:nvPicPr>
          <p:cNvPr id="8" name="Picture 1510"/>
          <p:cNvPicPr>
            <a:picLocks noChangeArrowheads="1"/>
          </p:cNvPicPr>
          <p:nvPr userDrawn="1"/>
        </p:nvPicPr>
        <p:blipFill>
          <a:blip r:embed="rId13" cstate="screen">
            <a:clrChange>
              <a:clrFrom>
                <a:srgbClr val="000000">
                  <a:alpha val="0"/>
                </a:srgbClr>
              </a:clrFrom>
              <a:clrTo>
                <a:srgbClr val="000000">
                  <a:alpha val="0"/>
                </a:srgbClr>
              </a:clrTo>
            </a:clrChange>
            <a:duotone>
              <a:schemeClr val="accent2">
                <a:shade val="45000"/>
                <a:satMod val="135000"/>
              </a:schemeClr>
              <a:prstClr val="white"/>
            </a:duotone>
          </a:blip>
          <a:srcRect/>
          <a:stretch>
            <a:fillRect/>
          </a:stretch>
        </p:blipFill>
        <p:spPr bwMode="auto">
          <a:xfrm rot="16200000" flipH="1">
            <a:off x="8146415" y="-932894"/>
            <a:ext cx="3693795" cy="512699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714" r:id="rId10"/>
  </p:sldLayoutIdLst>
  <p:transition spd="med">
    <p:fade/>
  </p:transition>
  <p:hf hdr="0" ftr="0" dt="0"/>
  <p:txStyles>
    <p:titleStyle>
      <a:lvl1pPr algn="ctr" defTabSz="1151890" rtl="0" eaLnBrk="1" latinLnBrk="0" hangingPunct="1">
        <a:spcBef>
          <a:spcPct val="0"/>
        </a:spcBef>
        <a:buNone/>
        <a:defRPr sz="5500" kern="1200">
          <a:solidFill>
            <a:schemeClr val="tx1"/>
          </a:solidFill>
          <a:latin typeface="+mj-lt"/>
          <a:ea typeface="+mj-ea"/>
          <a:cs typeface="+mj-cs"/>
        </a:defRPr>
      </a:lvl1pPr>
    </p:titleStyle>
    <p:body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p:bodyStyle>
    <p:otherStyle>
      <a:defPPr>
        <a:defRPr lang="zh-CN"/>
      </a:defPPr>
      <a:lvl1pPr marL="0" algn="l" defTabSz="1151890" rtl="0" eaLnBrk="1" latinLnBrk="0" hangingPunct="1">
        <a:defRPr sz="2300" kern="1200">
          <a:solidFill>
            <a:schemeClr val="tx1"/>
          </a:solidFill>
          <a:latin typeface="+mn-lt"/>
          <a:ea typeface="+mn-ea"/>
          <a:cs typeface="+mn-cs"/>
        </a:defRPr>
      </a:lvl1pPr>
      <a:lvl2pPr marL="575945" algn="l" defTabSz="1151890" rtl="0" eaLnBrk="1" latinLnBrk="0" hangingPunct="1">
        <a:defRPr sz="2300" kern="1200">
          <a:solidFill>
            <a:schemeClr val="tx1"/>
          </a:solidFill>
          <a:latin typeface="+mn-lt"/>
          <a:ea typeface="+mn-ea"/>
          <a:cs typeface="+mn-cs"/>
        </a:defRPr>
      </a:lvl2pPr>
      <a:lvl3pPr marL="1151890" algn="l" defTabSz="1151890" rtl="0" eaLnBrk="1" latinLnBrk="0" hangingPunct="1">
        <a:defRPr sz="2300" kern="1200">
          <a:solidFill>
            <a:schemeClr val="tx1"/>
          </a:solidFill>
          <a:latin typeface="+mn-lt"/>
          <a:ea typeface="+mn-ea"/>
          <a:cs typeface="+mn-cs"/>
        </a:defRPr>
      </a:lvl3pPr>
      <a:lvl4pPr marL="1728470" algn="l" defTabSz="1151890" rtl="0" eaLnBrk="1" latinLnBrk="0" hangingPunct="1">
        <a:defRPr sz="2300" kern="1200">
          <a:solidFill>
            <a:schemeClr val="tx1"/>
          </a:solidFill>
          <a:latin typeface="+mn-lt"/>
          <a:ea typeface="+mn-ea"/>
          <a:cs typeface="+mn-cs"/>
        </a:defRPr>
      </a:lvl4pPr>
      <a:lvl5pPr marL="2304415" algn="l" defTabSz="1151890" rtl="0" eaLnBrk="1" latinLnBrk="0" hangingPunct="1">
        <a:defRPr sz="2300" kern="1200">
          <a:solidFill>
            <a:schemeClr val="tx1"/>
          </a:solidFill>
          <a:latin typeface="+mn-lt"/>
          <a:ea typeface="+mn-ea"/>
          <a:cs typeface="+mn-cs"/>
        </a:defRPr>
      </a:lvl5pPr>
      <a:lvl6pPr marL="2880360" algn="l" defTabSz="1151890" rtl="0" eaLnBrk="1" latinLnBrk="0" hangingPunct="1">
        <a:defRPr sz="2300" kern="1200">
          <a:solidFill>
            <a:schemeClr val="tx1"/>
          </a:solidFill>
          <a:latin typeface="+mn-lt"/>
          <a:ea typeface="+mn-ea"/>
          <a:cs typeface="+mn-cs"/>
        </a:defRPr>
      </a:lvl6pPr>
      <a:lvl7pPr marL="3456305" algn="l" defTabSz="1151890" rtl="0" eaLnBrk="1" latinLnBrk="0" hangingPunct="1">
        <a:defRPr sz="2300" kern="1200">
          <a:solidFill>
            <a:schemeClr val="tx1"/>
          </a:solidFill>
          <a:latin typeface="+mn-lt"/>
          <a:ea typeface="+mn-ea"/>
          <a:cs typeface="+mn-cs"/>
        </a:defRPr>
      </a:lvl7pPr>
      <a:lvl8pPr marL="4032250" algn="l" defTabSz="1151890" rtl="0" eaLnBrk="1" latinLnBrk="0" hangingPunct="1">
        <a:defRPr sz="2300" kern="1200">
          <a:solidFill>
            <a:schemeClr val="tx1"/>
          </a:solidFill>
          <a:latin typeface="+mn-lt"/>
          <a:ea typeface="+mn-ea"/>
          <a:cs typeface="+mn-cs"/>
        </a:defRPr>
      </a:lvl8pPr>
      <a:lvl9pPr marL="4608830" algn="l" defTabSz="1151890" rtl="0" eaLnBrk="1" latinLnBrk="0" hangingPunct="1">
        <a:defRPr sz="2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microsoft.com/office/2007/relationships/hdphoto" Target="../media/hdphoto1.wdp"/></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10.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3" cstate="screen">
            <a:extLst>
              <a:ext uri="{BEBA8EAE-BF5A-486C-A8C5-ECC9F3942E4B}">
                <a14:imgProps xmlns:a14="http://schemas.microsoft.com/office/drawing/2010/main">
                  <a14:imgLayer r:embed="rId4">
                    <a14:imgEffect>
                      <a14:saturation sat="200000"/>
                    </a14:imgEffect>
                  </a14:imgLayer>
                </a14:imgProps>
              </a:ext>
            </a:extLst>
          </a:blip>
          <a:stretch>
            <a:fillRect/>
          </a:stretch>
        </p:blipFill>
        <p:spPr>
          <a:xfrm>
            <a:off x="-16954" y="-1"/>
            <a:ext cx="11539027" cy="6480175"/>
          </a:xfrm>
          <a:prstGeom prst="rect">
            <a:avLst/>
          </a:prstGeom>
        </p:spPr>
      </p:pic>
      <p:pic>
        <p:nvPicPr>
          <p:cNvPr id="1232" name="Picture 208" descr="C:\Users\Lydia\Desktop\教务处工作\20190209龙老师PPT\学校中英文标准组合LOGO下载\中英文标准组合(jpge格式）.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95114" y="431775"/>
            <a:ext cx="3205683" cy="641505"/>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p:cNvPicPr>
            <a:picLocks noChangeAspect="1"/>
          </p:cNvPicPr>
          <p:nvPr/>
        </p:nvPicPr>
        <p:blipFill>
          <a:blip r:embed="rId6" cstate="print">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8523069" y="431775"/>
            <a:ext cx="2564031" cy="504057"/>
          </a:xfrm>
          <a:prstGeom prst="rect">
            <a:avLst/>
          </a:prstGeom>
        </p:spPr>
      </p:pic>
      <p:sp>
        <p:nvSpPr>
          <p:cNvPr id="2" name="文本框 1">
            <a:extLst>
              <a:ext uri="{FF2B5EF4-FFF2-40B4-BE49-F238E27FC236}">
                <a16:creationId xmlns:a16="http://schemas.microsoft.com/office/drawing/2014/main" id="{C87C3402-18BC-F941-A5AA-7E638F006497}"/>
              </a:ext>
            </a:extLst>
          </p:cNvPr>
          <p:cNvSpPr txBox="1"/>
          <p:nvPr/>
        </p:nvSpPr>
        <p:spPr>
          <a:xfrm>
            <a:off x="-16953" y="1727919"/>
            <a:ext cx="11539027" cy="1446550"/>
          </a:xfrm>
          <a:prstGeom prst="rect">
            <a:avLst/>
          </a:prstGeom>
          <a:noFill/>
        </p:spPr>
        <p:txBody>
          <a:bodyPr wrap="square" rtlCol="0">
            <a:spAutoFit/>
          </a:bodyPr>
          <a:lstStyle/>
          <a:p>
            <a:pPr algn="ctr"/>
            <a:r>
              <a:rPr lang="en-US" altLang="zh-CN" sz="4400" b="1" dirty="0">
                <a:solidFill>
                  <a:srgbClr val="C00000"/>
                </a:solidFill>
                <a:effectLst>
                  <a:outerShdw blurRad="38100" dist="38100" dir="2700000" algn="tl">
                    <a:srgbClr val="000000">
                      <a:alpha val="43137"/>
                    </a:srgbClr>
                  </a:outerShdw>
                </a:effectLst>
                <a:latin typeface="Times New Roman" panose="02020603050405020304" pitchFamily="18" charset="0"/>
                <a:ea typeface="Microsoft YaHei" panose="020B0503020204020204" pitchFamily="34" charset="-122"/>
                <a:cs typeface="Times New Roman" panose="02020603050405020304" pitchFamily="18" charset="0"/>
              </a:rPr>
              <a:t>Generative Agents: Interactive Simulacra of Human Behavior </a:t>
            </a:r>
          </a:p>
        </p:txBody>
      </p:sp>
      <p:sp>
        <p:nvSpPr>
          <p:cNvPr id="7" name="Subtitle 6">
            <a:extLst>
              <a:ext uri="{FF2B5EF4-FFF2-40B4-BE49-F238E27FC236}">
                <a16:creationId xmlns:a16="http://schemas.microsoft.com/office/drawing/2014/main" id="{26314452-0B6E-DB44-9247-4B5F471AC754}"/>
              </a:ext>
            </a:extLst>
          </p:cNvPr>
          <p:cNvSpPr>
            <a:spLocks/>
          </p:cNvSpPr>
          <p:nvPr/>
        </p:nvSpPr>
        <p:spPr bwMode="auto">
          <a:xfrm>
            <a:off x="-16952" y="4536231"/>
            <a:ext cx="11539027" cy="1800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黑体" panose="02010609060101010101" pitchFamily="49" charset="-122"/>
              </a:defRPr>
            </a:lvl1pPr>
            <a:lvl2pPr marL="742950" indent="-285750" eaLnBrk="0" hangingPunct="0">
              <a:defRPr>
                <a:solidFill>
                  <a:schemeClr val="tx1"/>
                </a:solidFill>
                <a:latin typeface="Arial" panose="020B0604020202020204" pitchFamily="34" charset="0"/>
                <a:ea typeface="黑体" panose="02010609060101010101" pitchFamily="49" charset="-122"/>
              </a:defRPr>
            </a:lvl2pPr>
            <a:lvl3pPr marL="1143000" indent="-228600" eaLnBrk="0" hangingPunct="0">
              <a:defRPr>
                <a:solidFill>
                  <a:schemeClr val="tx1"/>
                </a:solidFill>
                <a:latin typeface="Arial" panose="020B0604020202020204" pitchFamily="34" charset="0"/>
                <a:ea typeface="黑体" panose="02010609060101010101" pitchFamily="49" charset="-122"/>
              </a:defRPr>
            </a:lvl3pPr>
            <a:lvl4pPr marL="1600200" indent="-228600" eaLnBrk="0" hangingPunct="0">
              <a:defRPr>
                <a:solidFill>
                  <a:schemeClr val="tx1"/>
                </a:solidFill>
                <a:latin typeface="Arial" panose="020B0604020202020204" pitchFamily="34" charset="0"/>
                <a:ea typeface="黑体" panose="02010609060101010101" pitchFamily="49" charset="-122"/>
              </a:defRPr>
            </a:lvl4pPr>
            <a:lvl5pPr marL="2057400" indent="-228600" eaLnBrk="0" hangingPunct="0">
              <a:defRPr>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黑体" panose="02010609060101010101" pitchFamily="49" charset="-122"/>
              </a:defRPr>
            </a:lvl9pPr>
          </a:lstStyle>
          <a:p>
            <a:pPr algn="ctr" eaLnBrk="1" hangingPunct="1">
              <a:spcAft>
                <a:spcPts val="1800"/>
              </a:spcAft>
            </a:pPr>
            <a:endParaRPr lang="en-US" altLang="zh-CN" sz="2200" b="1" dirty="0">
              <a:solidFill>
                <a:srgbClr val="103A84"/>
              </a:solidFill>
              <a:latin typeface="Times New Roman" panose="02020603050405020304" pitchFamily="18" charset="0"/>
              <a:ea typeface="Microsoft YaHei Light" panose="020B0503020204020204" pitchFamily="34" charset="-122"/>
              <a:cs typeface="Times New Roman" panose="02020603050405020304" pitchFamily="18" charset="0"/>
            </a:endParaRPr>
          </a:p>
          <a:p>
            <a:pPr algn="ctr" eaLnBrk="1" hangingPunct="1">
              <a:spcAft>
                <a:spcPts val="1800"/>
              </a:spcAft>
            </a:pPr>
            <a:r>
              <a:rPr lang="en-US" altLang="zh-CN" sz="2200" b="1" dirty="0">
                <a:solidFill>
                  <a:srgbClr val="103A84"/>
                </a:solidFill>
                <a:latin typeface="Times New Roman" panose="02020603050405020304" pitchFamily="18" charset="0"/>
                <a:ea typeface="Microsoft YaHei Light" panose="020B0503020204020204" pitchFamily="34" charset="-122"/>
                <a:cs typeface="Times New Roman" panose="02020603050405020304" pitchFamily="18" charset="0"/>
              </a:rPr>
              <a:t>Shen Yuan</a:t>
            </a:r>
            <a:endParaRPr lang="en-US" altLang="zh-CN" sz="2200" b="1" dirty="0">
              <a:solidFill>
                <a:srgbClr val="103A84"/>
              </a:solidFill>
              <a:latin typeface="+mj-ea"/>
              <a:ea typeface="+mj-ea"/>
              <a:cs typeface="Times New Roman" panose="02020603050405020304" pitchFamily="18" charset="0"/>
            </a:endParaRPr>
          </a:p>
          <a:p>
            <a:pPr algn="ctr" eaLnBrk="1" hangingPunct="1">
              <a:spcAft>
                <a:spcPts val="1800"/>
              </a:spcAft>
            </a:pPr>
            <a:r>
              <a:rPr lang="en-US" altLang="zh-CN" sz="2200" dirty="0">
                <a:solidFill>
                  <a:srgbClr val="103A84"/>
                </a:solidFill>
                <a:latin typeface="Times New Roman" panose="02020603050405020304" pitchFamily="18" charset="0"/>
                <a:ea typeface="Microsoft YaHei Light" panose="020B0503020204020204" pitchFamily="34" charset="-122"/>
                <a:cs typeface="Times New Roman" panose="02020603050405020304" pitchFamily="18" charset="0"/>
              </a:rPr>
              <a:t>2023-10-12</a:t>
            </a:r>
          </a:p>
        </p:txBody>
      </p:sp>
      <p:sp>
        <p:nvSpPr>
          <p:cNvPr id="8" name="文本框 7">
            <a:extLst>
              <a:ext uri="{FF2B5EF4-FFF2-40B4-BE49-F238E27FC236}">
                <a16:creationId xmlns:a16="http://schemas.microsoft.com/office/drawing/2014/main" id="{70D9DAC7-6A58-483E-B41D-F338A1FBBC29}"/>
              </a:ext>
            </a:extLst>
          </p:cNvPr>
          <p:cNvSpPr txBox="1"/>
          <p:nvPr/>
        </p:nvSpPr>
        <p:spPr>
          <a:xfrm>
            <a:off x="772264" y="3305706"/>
            <a:ext cx="9977546" cy="1646605"/>
          </a:xfrm>
          <a:prstGeom prst="rect">
            <a:avLst/>
          </a:prstGeom>
          <a:noFill/>
        </p:spPr>
        <p:txBody>
          <a:bodyPr wrap="square" rtlCol="0">
            <a:spAutoFit/>
          </a:bodyPr>
          <a:lstStyle/>
          <a:p>
            <a:pPr algn="ctr"/>
            <a:r>
              <a:rPr lang="en-US" altLang="zh-CN" sz="2400" b="1" dirty="0">
                <a:latin typeface="Times New Roman" panose="02020603050405020304" pitchFamily="18" charset="0"/>
                <a:cs typeface="Times New Roman" panose="02020603050405020304" pitchFamily="18" charset="0"/>
              </a:rPr>
              <a:t>Joon Sung Park, Joseph C. O’Brien, Carrie J. Cai, Meredith </a:t>
            </a:r>
            <a:r>
              <a:rPr lang="en-US" altLang="zh-CN" sz="2400" b="1" dirty="0" err="1">
                <a:latin typeface="Times New Roman" panose="02020603050405020304" pitchFamily="18" charset="0"/>
                <a:cs typeface="Times New Roman" panose="02020603050405020304" pitchFamily="18" charset="0"/>
              </a:rPr>
              <a:t>Ringel</a:t>
            </a:r>
            <a:r>
              <a:rPr lang="en-US" altLang="zh-CN" sz="2400" b="1" dirty="0">
                <a:latin typeface="Times New Roman" panose="02020603050405020304" pitchFamily="18" charset="0"/>
                <a:cs typeface="Times New Roman" panose="02020603050405020304" pitchFamily="18" charset="0"/>
              </a:rPr>
              <a:t> Morris, </a:t>
            </a:r>
          </a:p>
          <a:p>
            <a:pPr algn="ctr"/>
            <a:r>
              <a:rPr lang="en-US" altLang="zh-CN" sz="2400" b="1" dirty="0">
                <a:latin typeface="Times New Roman" panose="02020603050405020304" pitchFamily="18" charset="0"/>
                <a:cs typeface="Times New Roman" panose="02020603050405020304" pitchFamily="18" charset="0"/>
              </a:rPr>
              <a:t>Percy Liang and Michael S. Bernstein</a:t>
            </a:r>
            <a:endParaRPr lang="en-US" altLang="zh-CN" sz="3200" b="1" dirty="0">
              <a:solidFill>
                <a:srgbClr val="7030A0"/>
              </a:solidFill>
              <a:effectLst>
                <a:outerShdw blurRad="38100" dist="38100" dir="2700000" algn="tl">
                  <a:srgbClr val="000000">
                    <a:alpha val="43137"/>
                  </a:srgbClr>
                </a:outerShdw>
              </a:effectLst>
              <a:latin typeface="Times New Roman" panose="02020603050405020304" pitchFamily="18" charset="0"/>
              <a:ea typeface="Microsoft YaHei" panose="020B0503020204020204" pitchFamily="34" charset="-122"/>
              <a:cs typeface="Times New Roman" panose="02020603050405020304" pitchFamily="18" charset="0"/>
            </a:endParaRPr>
          </a:p>
          <a:p>
            <a:pPr algn="ctr">
              <a:spcBef>
                <a:spcPts val="600"/>
              </a:spcBef>
            </a:pPr>
            <a:r>
              <a:rPr lang="en-US" altLang="zh-CN" sz="2400" b="1" dirty="0">
                <a:latin typeface="Times New Roman" panose="02020603050405020304" pitchFamily="18" charset="0"/>
                <a:cs typeface="Times New Roman" panose="02020603050405020304" pitchFamily="18" charset="0"/>
              </a:rPr>
              <a:t>Stanford University, Google Research, Google DeepMind</a:t>
            </a:r>
          </a:p>
          <a:p>
            <a:pPr algn="ctr"/>
            <a:endParaRPr lang="en-US" altLang="zh-C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29768417"/>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Example “Day in the Life”</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684472" y="5567588"/>
            <a:ext cx="10153128" cy="461665"/>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Time series sampled from an underlying (continuous) physical process</a:t>
            </a:r>
          </a:p>
        </p:txBody>
      </p:sp>
      <p:pic>
        <p:nvPicPr>
          <p:cNvPr id="4" name="图片 3">
            <a:extLst>
              <a:ext uri="{FF2B5EF4-FFF2-40B4-BE49-F238E27FC236}">
                <a16:creationId xmlns:a16="http://schemas.microsoft.com/office/drawing/2014/main" id="{27E2713E-879D-435B-88F2-11E3528A3E92}"/>
              </a:ext>
            </a:extLst>
          </p:cNvPr>
          <p:cNvPicPr>
            <a:picLocks noChangeAspect="1"/>
          </p:cNvPicPr>
          <p:nvPr/>
        </p:nvPicPr>
        <p:blipFill>
          <a:blip r:embed="rId3"/>
          <a:stretch>
            <a:fillRect/>
          </a:stretch>
        </p:blipFill>
        <p:spPr>
          <a:xfrm>
            <a:off x="500964" y="1079847"/>
            <a:ext cx="10153128" cy="5261401"/>
          </a:xfrm>
          <a:prstGeom prst="rect">
            <a:avLst/>
          </a:prstGeom>
        </p:spPr>
      </p:pic>
    </p:spTree>
    <p:extLst>
      <p:ext uri="{BB962C8B-B14F-4D97-AF65-F5344CB8AC3E}">
        <p14:creationId xmlns:p14="http://schemas.microsoft.com/office/powerpoint/2010/main" val="4229546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Emergent Social Behaviors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144413" y="1651845"/>
            <a:ext cx="10153128" cy="400110"/>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By interacting with each other, generative agents in Smallville could do:</a:t>
            </a:r>
          </a:p>
        </p:txBody>
      </p:sp>
      <p:pic>
        <p:nvPicPr>
          <p:cNvPr id="4" name="图片 3">
            <a:extLst>
              <a:ext uri="{FF2B5EF4-FFF2-40B4-BE49-F238E27FC236}">
                <a16:creationId xmlns:a16="http://schemas.microsoft.com/office/drawing/2014/main" id="{E49FD868-729A-458A-8B7F-B03C40DD862C}"/>
              </a:ext>
            </a:extLst>
          </p:cNvPr>
          <p:cNvPicPr>
            <a:picLocks noChangeAspect="1"/>
          </p:cNvPicPr>
          <p:nvPr/>
        </p:nvPicPr>
        <p:blipFill>
          <a:blip r:embed="rId3"/>
          <a:stretch>
            <a:fillRect/>
          </a:stretch>
        </p:blipFill>
        <p:spPr>
          <a:xfrm>
            <a:off x="7381217" y="2216588"/>
            <a:ext cx="3960440" cy="3461050"/>
          </a:xfrm>
          <a:prstGeom prst="rect">
            <a:avLst/>
          </a:prstGeom>
        </p:spPr>
      </p:pic>
      <p:sp>
        <p:nvSpPr>
          <p:cNvPr id="8" name="文本框 7">
            <a:extLst>
              <a:ext uri="{FF2B5EF4-FFF2-40B4-BE49-F238E27FC236}">
                <a16:creationId xmlns:a16="http://schemas.microsoft.com/office/drawing/2014/main" id="{4D903496-6F51-4D8F-B819-0E3628E22BA9}"/>
              </a:ext>
            </a:extLst>
          </p:cNvPr>
          <p:cNvSpPr txBox="1"/>
          <p:nvPr/>
        </p:nvSpPr>
        <p:spPr>
          <a:xfrm>
            <a:off x="0" y="2808039"/>
            <a:ext cx="7489229" cy="400110"/>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Information Diffusion. </a:t>
            </a:r>
            <a:r>
              <a:rPr lang="en-US" altLang="zh-CN" sz="2000" dirty="0">
                <a:latin typeface="Times New Roman" panose="02020603050405020304" pitchFamily="18" charset="0"/>
                <a:cs typeface="Times New Roman" panose="02020603050405020304" pitchFamily="18" charset="0"/>
              </a:rPr>
              <a:t>Information can spread from agent to agent.</a:t>
            </a:r>
          </a:p>
        </p:txBody>
      </p:sp>
      <p:sp>
        <p:nvSpPr>
          <p:cNvPr id="9" name="文本框 8">
            <a:extLst>
              <a:ext uri="{FF2B5EF4-FFF2-40B4-BE49-F238E27FC236}">
                <a16:creationId xmlns:a16="http://schemas.microsoft.com/office/drawing/2014/main" id="{3FFCC1F5-10FB-472D-81CD-2E7EC3143511}"/>
              </a:ext>
            </a:extLst>
          </p:cNvPr>
          <p:cNvSpPr txBox="1"/>
          <p:nvPr/>
        </p:nvSpPr>
        <p:spPr>
          <a:xfrm>
            <a:off x="8019" y="3450609"/>
            <a:ext cx="7489229" cy="707886"/>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Relationship Memory. </a:t>
            </a:r>
            <a:r>
              <a:rPr lang="en-US" altLang="zh-CN" sz="2000" dirty="0">
                <a:latin typeface="Times New Roman" panose="02020603050405020304" pitchFamily="18" charset="0"/>
                <a:cs typeface="Times New Roman" panose="02020603050405020304" pitchFamily="18" charset="0"/>
              </a:rPr>
              <a:t>Agents in Smallville form new relationships over time and remember their interactions with other agents.</a:t>
            </a:r>
          </a:p>
        </p:txBody>
      </p:sp>
      <p:sp>
        <p:nvSpPr>
          <p:cNvPr id="10" name="文本框 9">
            <a:extLst>
              <a:ext uri="{FF2B5EF4-FFF2-40B4-BE49-F238E27FC236}">
                <a16:creationId xmlns:a16="http://schemas.microsoft.com/office/drawing/2014/main" id="{5B2CB35D-E7FD-492B-9A4A-4438F282DB46}"/>
              </a:ext>
            </a:extLst>
          </p:cNvPr>
          <p:cNvSpPr txBox="1"/>
          <p:nvPr/>
        </p:nvSpPr>
        <p:spPr>
          <a:xfrm>
            <a:off x="-1" y="4320207"/>
            <a:ext cx="7489229" cy="400110"/>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Coordination</a:t>
            </a:r>
            <a:r>
              <a:rPr lang="en-US" altLang="zh-CN" sz="2000" dirty="0">
                <a:latin typeface="Times New Roman" panose="02020603050405020304" pitchFamily="18" charset="0"/>
                <a:cs typeface="Times New Roman" panose="02020603050405020304" pitchFamily="18" charset="0"/>
              </a:rPr>
              <a:t>. Generative agents coordinate with each other.</a:t>
            </a:r>
          </a:p>
        </p:txBody>
      </p:sp>
    </p:spTree>
    <p:extLst>
      <p:ext uri="{BB962C8B-B14F-4D97-AF65-F5344CB8AC3E}">
        <p14:creationId xmlns:p14="http://schemas.microsoft.com/office/powerpoint/2010/main" val="3980654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39F24281-AD19-EB42-A7BA-345EBD617D57}"/>
              </a:ext>
            </a:extLst>
          </p:cNvPr>
          <p:cNvSpPr txBox="1">
            <a:spLocks noChangeArrowheads="1"/>
          </p:cNvSpPr>
          <p:nvPr/>
        </p:nvSpPr>
        <p:spPr>
          <a:xfrm>
            <a:off x="1224533" y="503783"/>
            <a:ext cx="9289032" cy="5184576"/>
          </a:xfrm>
          <a:prstGeom prst="rect">
            <a:avLst/>
          </a:prstGeom>
          <a:ln/>
        </p:spPr>
        <p:txBody>
          <a:bodyPr/>
          <a:lst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rPr>
              <a:t>Introduction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behavior and interaction</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Generative agent architecture</a:t>
            </a:r>
            <a:endParaRPr lang="en-US" altLang="zh-CN" sz="28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Sandbox environment implementation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Controlled evaluation </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End-to-end evaluation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Discussion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Conclusion</a:t>
            </a:r>
          </a:p>
        </p:txBody>
      </p:sp>
      <p:sp>
        <p:nvSpPr>
          <p:cNvPr id="3" name="灯片编号占位符 2">
            <a:extLst>
              <a:ext uri="{FF2B5EF4-FFF2-40B4-BE49-F238E27FC236}">
                <a16:creationId xmlns:a16="http://schemas.microsoft.com/office/drawing/2014/main" id="{0E39A186-51B7-4C19-ABBF-88BAE06474C9}"/>
              </a:ext>
            </a:extLst>
          </p:cNvPr>
          <p:cNvSpPr>
            <a:spLocks noGrp="1"/>
          </p:cNvSpPr>
          <p:nvPr>
            <p:ph type="sldNum" sz="quarter" idx="12"/>
          </p:nvPr>
        </p:nvSpPr>
        <p:spPr/>
        <p:txBody>
          <a:bodyPr/>
          <a:lstStyle/>
          <a:p>
            <a:fld id="{B91EE9DE-39C0-45B1-B406-4DEC767CB4A8}" type="slidenum">
              <a:rPr lang="zh-CN" altLang="en-US" smtClean="0"/>
              <a:t>12</a:t>
            </a:fld>
            <a:endParaRPr lang="zh-CN" altLang="en-US"/>
          </a:p>
        </p:txBody>
      </p:sp>
    </p:spTree>
    <p:extLst>
      <p:ext uri="{BB962C8B-B14F-4D97-AF65-F5344CB8AC3E}">
        <p14:creationId xmlns:p14="http://schemas.microsoft.com/office/powerpoint/2010/main" val="1991495671"/>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Generative Agent Architecture</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pic>
        <p:nvPicPr>
          <p:cNvPr id="4" name="图片 3">
            <a:extLst>
              <a:ext uri="{FF2B5EF4-FFF2-40B4-BE49-F238E27FC236}">
                <a16:creationId xmlns:a16="http://schemas.microsoft.com/office/drawing/2014/main" id="{02693D7D-21BA-4C1A-933D-17E7F1CE1443}"/>
              </a:ext>
            </a:extLst>
          </p:cNvPr>
          <p:cNvPicPr>
            <a:picLocks noChangeAspect="1"/>
          </p:cNvPicPr>
          <p:nvPr/>
        </p:nvPicPr>
        <p:blipFill>
          <a:blip r:embed="rId3"/>
          <a:stretch>
            <a:fillRect/>
          </a:stretch>
        </p:blipFill>
        <p:spPr>
          <a:xfrm>
            <a:off x="207187" y="1223863"/>
            <a:ext cx="11107700" cy="4848902"/>
          </a:xfrm>
          <a:prstGeom prst="rect">
            <a:avLst/>
          </a:prstGeom>
        </p:spPr>
      </p:pic>
    </p:spTree>
    <p:extLst>
      <p:ext uri="{BB962C8B-B14F-4D97-AF65-F5344CB8AC3E}">
        <p14:creationId xmlns:p14="http://schemas.microsoft.com/office/powerpoint/2010/main" val="3056363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Memory and Retrieval</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432445" y="1223863"/>
            <a:ext cx="10513168" cy="769441"/>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Challenge</a:t>
            </a:r>
            <a:r>
              <a:rPr lang="en-US" altLang="zh-CN" sz="2000" dirty="0">
                <a:latin typeface="Times New Roman" panose="02020603050405020304" pitchFamily="18" charset="0"/>
                <a:cs typeface="Times New Roman" panose="02020603050405020304" pitchFamily="18" charset="0"/>
              </a:rPr>
              <a:t>: the full memory stream is far larger than what should be described in a prompt, and does not even currently fit into the limited context window.</a:t>
            </a:r>
          </a:p>
        </p:txBody>
      </p:sp>
      <p:sp>
        <p:nvSpPr>
          <p:cNvPr id="4" name="文本框 3">
            <a:extLst>
              <a:ext uri="{FF2B5EF4-FFF2-40B4-BE49-F238E27FC236}">
                <a16:creationId xmlns:a16="http://schemas.microsoft.com/office/drawing/2014/main" id="{B6FFCFA5-579A-4C63-ADD2-3E0DDB42C4A7}"/>
              </a:ext>
            </a:extLst>
          </p:cNvPr>
          <p:cNvSpPr txBox="1"/>
          <p:nvPr/>
        </p:nvSpPr>
        <p:spPr>
          <a:xfrm>
            <a:off x="432445" y="2303983"/>
            <a:ext cx="10513168" cy="3077766"/>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Approach</a:t>
            </a:r>
            <a:r>
              <a:rPr lang="en-US" altLang="zh-CN" sz="2000" dirty="0">
                <a:latin typeface="Times New Roman" panose="02020603050405020304" pitchFamily="18" charset="0"/>
                <a:cs typeface="Times New Roman" panose="02020603050405020304" pitchFamily="18" charset="0"/>
              </a:rPr>
              <a:t>: </a:t>
            </a:r>
          </a:p>
          <a:p>
            <a:pPr marL="918845" lvl="1"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Memory Stream </a:t>
            </a:r>
            <a:r>
              <a:rPr lang="en-US" altLang="zh-CN" sz="2000" dirty="0">
                <a:latin typeface="Times New Roman" panose="02020603050405020304" pitchFamily="18" charset="0"/>
                <a:cs typeface="Times New Roman" panose="02020603050405020304" pitchFamily="18" charset="0"/>
              </a:rPr>
              <a:t>maintains a comprehensive record of the agent’s experience. It is a list of memory objects, where each object contains a natural language description, a creation timestamp, and a most recent access timestamp. </a:t>
            </a:r>
          </a:p>
          <a:p>
            <a:pPr marL="918845" lvl="1"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Observation </a:t>
            </a:r>
            <a:r>
              <a:rPr lang="en-US" altLang="zh-CN" sz="2000" dirty="0">
                <a:latin typeface="Times New Roman" panose="02020603050405020304" pitchFamily="18" charset="0"/>
                <a:cs typeface="Times New Roman" panose="02020603050405020304" pitchFamily="18" charset="0"/>
              </a:rPr>
              <a:t>is the most basic element of the memory stream, which is an event directly perceived by an agent. </a:t>
            </a:r>
          </a:p>
          <a:p>
            <a:pPr marL="918845" lvl="1"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Retrieval</a:t>
            </a:r>
            <a:r>
              <a:rPr lang="en-US" altLang="zh-CN" sz="2000" dirty="0">
                <a:latin typeface="Times New Roman" panose="02020603050405020304" pitchFamily="18" charset="0"/>
                <a:cs typeface="Times New Roman" panose="02020603050405020304" pitchFamily="18" charset="0"/>
              </a:rPr>
              <a:t> that takes the agent’s current situation as input and returns </a:t>
            </a:r>
            <a:r>
              <a:rPr lang="en-US" altLang="zh-CN" sz="2000" b="1" dirty="0">
                <a:latin typeface="Times New Roman" panose="02020603050405020304" pitchFamily="18" charset="0"/>
                <a:cs typeface="Times New Roman" panose="02020603050405020304" pitchFamily="18" charset="0"/>
              </a:rPr>
              <a:t>the most relevant </a:t>
            </a:r>
            <a:r>
              <a:rPr lang="en-US" altLang="zh-CN" sz="2000" dirty="0">
                <a:latin typeface="Times New Roman" panose="02020603050405020304" pitchFamily="18" charset="0"/>
                <a:cs typeface="Times New Roman" panose="02020603050405020304" pitchFamily="18" charset="0"/>
              </a:rPr>
              <a:t>subset of the memory stream to pass on to the language model. </a:t>
            </a:r>
          </a:p>
        </p:txBody>
      </p:sp>
    </p:spTree>
    <p:extLst>
      <p:ext uri="{BB962C8B-B14F-4D97-AF65-F5344CB8AC3E}">
        <p14:creationId xmlns:p14="http://schemas.microsoft.com/office/powerpoint/2010/main" val="2629840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3" end="3"/>
                                            </p:txEl>
                                          </p:spTgt>
                                        </p:tgtEl>
                                        <p:attrNameLst>
                                          <p:attrName>style.visibility</p:attrName>
                                        </p:attrNameLst>
                                      </p:cBhvr>
                                      <p:to>
                                        <p:strVal val="visible"/>
                                      </p:to>
                                    </p:set>
                                    <p:animEffect transition="in" filter="fade">
                                      <p:cBhvr>
                                        <p:cTn id="20"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Long "Continuous" Time Series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684472" y="5567588"/>
            <a:ext cx="10153128" cy="461665"/>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Time series sampled from an underlying (continuous) physical process</a:t>
            </a:r>
          </a:p>
        </p:txBody>
      </p:sp>
      <p:pic>
        <p:nvPicPr>
          <p:cNvPr id="4" name="图片 3">
            <a:extLst>
              <a:ext uri="{FF2B5EF4-FFF2-40B4-BE49-F238E27FC236}">
                <a16:creationId xmlns:a16="http://schemas.microsoft.com/office/drawing/2014/main" id="{369C2F1A-8EBD-4998-B7DA-C0F6C8F5B223}"/>
              </a:ext>
            </a:extLst>
          </p:cNvPr>
          <p:cNvPicPr>
            <a:picLocks noChangeAspect="1"/>
          </p:cNvPicPr>
          <p:nvPr/>
        </p:nvPicPr>
        <p:blipFill>
          <a:blip r:embed="rId3"/>
          <a:stretch>
            <a:fillRect/>
          </a:stretch>
        </p:blipFill>
        <p:spPr>
          <a:xfrm>
            <a:off x="216421" y="277583"/>
            <a:ext cx="11029779" cy="6120408"/>
          </a:xfrm>
          <a:prstGeom prst="rect">
            <a:avLst/>
          </a:prstGeom>
        </p:spPr>
      </p:pic>
    </p:spTree>
    <p:extLst>
      <p:ext uri="{BB962C8B-B14F-4D97-AF65-F5344CB8AC3E}">
        <p14:creationId xmlns:p14="http://schemas.microsoft.com/office/powerpoint/2010/main" val="2163985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3818E078-C88B-46F7-9C5A-CCD55BA93985}"/>
              </a:ext>
            </a:extLst>
          </p:cNvPr>
          <p:cNvSpPr txBox="1"/>
          <p:nvPr/>
        </p:nvSpPr>
        <p:spPr>
          <a:xfrm>
            <a:off x="216421" y="1668425"/>
            <a:ext cx="6624736" cy="2554545"/>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Recency</a:t>
            </a:r>
            <a:r>
              <a:rPr lang="en-US" altLang="zh-CN" sz="2000" dirty="0">
                <a:latin typeface="Times New Roman" panose="02020603050405020304" pitchFamily="18" charset="0"/>
                <a:cs typeface="Times New Roman" panose="02020603050405020304" pitchFamily="18" charset="0"/>
              </a:rPr>
              <a:t> assigns a higher score to memory objects that were recently accessed.</a:t>
            </a:r>
          </a:p>
          <a:p>
            <a:pPr marL="342900"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Importance</a:t>
            </a:r>
            <a:r>
              <a:rPr lang="en-US" altLang="zh-CN" sz="2000" dirty="0">
                <a:latin typeface="Times New Roman" panose="02020603050405020304" pitchFamily="18" charset="0"/>
                <a:cs typeface="Times New Roman" panose="02020603050405020304" pitchFamily="18" charset="0"/>
              </a:rPr>
              <a:t> distinguishes mundane from core memories by assigning a higher score to memory objects that the agent believes to be important. </a:t>
            </a:r>
          </a:p>
          <a:p>
            <a:pPr marL="342900"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Relevance</a:t>
            </a:r>
            <a:r>
              <a:rPr lang="en-US" altLang="zh-CN" sz="2000" dirty="0">
                <a:latin typeface="Times New Roman" panose="02020603050405020304" pitchFamily="18" charset="0"/>
                <a:cs typeface="Times New Roman" panose="02020603050405020304" pitchFamily="18" charset="0"/>
              </a:rPr>
              <a:t> assigns a higher score to memory objects that are related to the current situation.</a:t>
            </a:r>
          </a:p>
        </p:txBody>
      </p:sp>
      <p:sp>
        <p:nvSpPr>
          <p:cNvPr id="8" name="标题 1">
            <a:extLst>
              <a:ext uri="{FF2B5EF4-FFF2-40B4-BE49-F238E27FC236}">
                <a16:creationId xmlns:a16="http://schemas.microsoft.com/office/drawing/2014/main" id="{AE9C7EA7-3C8C-45EE-BD16-E7008F2BB9D1}"/>
              </a:ext>
            </a:extLst>
          </p:cNvPr>
          <p:cNvSpPr txBox="1">
            <a:spLocks/>
          </p:cNvSpPr>
          <p:nvPr/>
        </p:nvSpPr>
        <p:spPr>
          <a:xfrm>
            <a:off x="500964" y="287759"/>
            <a:ext cx="8860473" cy="731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5214" tIns="57607" rIns="115214" bIns="57607" rtlCol="0" anchor="ctr">
            <a:spAutoFit/>
          </a:bodyPr>
          <a:lstStyle>
            <a:lvl1pPr algn="l" defTabSz="1151890" rtl="0" eaLnBrk="1" latinLnBrk="0" hangingPunct="1">
              <a:spcBef>
                <a:spcPct val="0"/>
              </a:spcBef>
              <a:buNone/>
              <a:defRPr lang="zh-CN" altLang="en-US" sz="4000" b="1" kern="1200" baseline="0">
                <a:solidFill>
                  <a:schemeClr val="tx1"/>
                </a:solidFill>
                <a:latin typeface="微软雅黑" panose="020B0503020204020204" pitchFamily="34" charset="-122"/>
                <a:ea typeface="微软雅黑" panose="020B0503020204020204" pitchFamily="34" charset="-122"/>
                <a:cs typeface="+mn-cs"/>
              </a:defRPr>
            </a:lvl1p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Retrieval</a:t>
            </a:r>
            <a:endParaRPr 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pic>
        <p:nvPicPr>
          <p:cNvPr id="9" name="图片 8">
            <a:extLst>
              <a:ext uri="{FF2B5EF4-FFF2-40B4-BE49-F238E27FC236}">
                <a16:creationId xmlns:a16="http://schemas.microsoft.com/office/drawing/2014/main" id="{14A0AA20-9EF1-46E9-9032-5D908C14387F}"/>
              </a:ext>
            </a:extLst>
          </p:cNvPr>
          <p:cNvPicPr>
            <a:picLocks noChangeAspect="1"/>
          </p:cNvPicPr>
          <p:nvPr/>
        </p:nvPicPr>
        <p:blipFill>
          <a:blip r:embed="rId3"/>
          <a:stretch>
            <a:fillRect/>
          </a:stretch>
        </p:blipFill>
        <p:spPr>
          <a:xfrm>
            <a:off x="1389505" y="3457785"/>
            <a:ext cx="4563112" cy="2048161"/>
          </a:xfrm>
          <a:prstGeom prst="rect">
            <a:avLst/>
          </a:prstGeom>
        </p:spPr>
      </p:pic>
      <p:pic>
        <p:nvPicPr>
          <p:cNvPr id="6" name="图片 5">
            <a:extLst>
              <a:ext uri="{FF2B5EF4-FFF2-40B4-BE49-F238E27FC236}">
                <a16:creationId xmlns:a16="http://schemas.microsoft.com/office/drawing/2014/main" id="{0A0A1933-CA13-45FB-BABB-5430C45F6C05}"/>
              </a:ext>
            </a:extLst>
          </p:cNvPr>
          <p:cNvPicPr>
            <a:picLocks noChangeAspect="1"/>
          </p:cNvPicPr>
          <p:nvPr/>
        </p:nvPicPr>
        <p:blipFill rotWithShape="1">
          <a:blip r:embed="rId4"/>
          <a:srcRect l="52007" r="5554" b="14575"/>
          <a:stretch/>
        </p:blipFill>
        <p:spPr>
          <a:xfrm>
            <a:off x="6841158" y="719807"/>
            <a:ext cx="4680918" cy="5228363"/>
          </a:xfrm>
          <a:prstGeom prst="rect">
            <a:avLst/>
          </a:prstGeom>
        </p:spPr>
      </p:pic>
    </p:spTree>
    <p:extLst>
      <p:ext uri="{BB962C8B-B14F-4D97-AF65-F5344CB8AC3E}">
        <p14:creationId xmlns:p14="http://schemas.microsoft.com/office/powerpoint/2010/main" val="114330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Effect transition="in" filter="fade">
                                      <p:cBhvr>
                                        <p:cTn id="18"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Reflection</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432445" y="1295871"/>
            <a:ext cx="10153128" cy="769441"/>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Challenge</a:t>
            </a:r>
            <a:r>
              <a:rPr lang="en-US" altLang="zh-CN" sz="2000" dirty="0">
                <a:latin typeface="Times New Roman" panose="02020603050405020304" pitchFamily="18" charset="0"/>
                <a:cs typeface="Times New Roman" panose="02020603050405020304" pitchFamily="18" charset="0"/>
              </a:rPr>
              <a:t>: Generative agents, when equipped with only raw observational memory, struggle to generalize or make inferences.</a:t>
            </a:r>
          </a:p>
        </p:txBody>
      </p:sp>
      <p:sp>
        <p:nvSpPr>
          <p:cNvPr id="4" name="文本框 3">
            <a:extLst>
              <a:ext uri="{FF2B5EF4-FFF2-40B4-BE49-F238E27FC236}">
                <a16:creationId xmlns:a16="http://schemas.microsoft.com/office/drawing/2014/main" id="{F7251E1A-A517-4D83-92FA-4A07401DDF0E}"/>
              </a:ext>
            </a:extLst>
          </p:cNvPr>
          <p:cNvSpPr txBox="1"/>
          <p:nvPr/>
        </p:nvSpPr>
        <p:spPr>
          <a:xfrm>
            <a:off x="432445" y="2303983"/>
            <a:ext cx="10513168" cy="2616101"/>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Approach</a:t>
            </a:r>
            <a:r>
              <a:rPr lang="en-US" altLang="zh-CN" sz="2000" dirty="0">
                <a:latin typeface="Times New Roman" panose="02020603050405020304" pitchFamily="18" charset="0"/>
                <a:cs typeface="Times New Roman" panose="02020603050405020304" pitchFamily="18" charset="0"/>
              </a:rPr>
              <a:t>: </a:t>
            </a:r>
          </a:p>
          <a:p>
            <a:pPr marL="918845" lvl="1"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Reflection,</a:t>
            </a:r>
            <a:r>
              <a:rPr lang="en-US" altLang="zh-CN" sz="2000" dirty="0">
                <a:latin typeface="Times New Roman" panose="02020603050405020304" pitchFamily="18" charset="0"/>
                <a:cs typeface="Times New Roman" panose="02020603050405020304" pitchFamily="18" charset="0"/>
              </a:rPr>
              <a:t> the second type of memory.</a:t>
            </a:r>
          </a:p>
          <a:p>
            <a:pPr marL="918845" lvl="1"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Reflections are </a:t>
            </a:r>
            <a:r>
              <a:rPr lang="en-US" altLang="zh-CN" sz="2000" b="1" dirty="0">
                <a:latin typeface="Times New Roman" panose="02020603050405020304" pitchFamily="18" charset="0"/>
                <a:cs typeface="Times New Roman" panose="02020603050405020304" pitchFamily="18" charset="0"/>
              </a:rPr>
              <a:t>higher-level</a:t>
            </a:r>
            <a:r>
              <a:rPr lang="en-US" altLang="zh-CN" sz="2000"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more abstract </a:t>
            </a:r>
            <a:r>
              <a:rPr lang="en-US" altLang="zh-CN" sz="2000" dirty="0">
                <a:latin typeface="Times New Roman" panose="02020603050405020304" pitchFamily="18" charset="0"/>
                <a:cs typeface="Times New Roman" panose="02020603050405020304" pitchFamily="18" charset="0"/>
              </a:rPr>
              <a:t>thoughts generated by the agent. </a:t>
            </a:r>
          </a:p>
          <a:p>
            <a:pPr marL="918845" lvl="1"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Reflections</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can be included alongside other </a:t>
            </a:r>
            <a:r>
              <a:rPr lang="en-US" altLang="zh-CN" sz="2000" b="1" dirty="0">
                <a:latin typeface="Times New Roman" panose="02020603050405020304" pitchFamily="18" charset="0"/>
                <a:cs typeface="Times New Roman" panose="02020603050405020304" pitchFamily="18" charset="0"/>
              </a:rPr>
              <a:t>observations</a:t>
            </a:r>
            <a:r>
              <a:rPr lang="en-US" altLang="zh-CN" sz="2000" dirty="0">
                <a:latin typeface="Times New Roman" panose="02020603050405020304" pitchFamily="18" charset="0"/>
                <a:cs typeface="Times New Roman" panose="02020603050405020304" pitchFamily="18" charset="0"/>
              </a:rPr>
              <a:t> when </a:t>
            </a:r>
            <a:r>
              <a:rPr lang="en-US" altLang="zh-CN" sz="2000" b="1" dirty="0">
                <a:latin typeface="Times New Roman" panose="02020603050405020304" pitchFamily="18" charset="0"/>
                <a:cs typeface="Times New Roman" panose="02020603050405020304" pitchFamily="18" charset="0"/>
              </a:rPr>
              <a:t>retrieval</a:t>
            </a:r>
            <a:r>
              <a:rPr lang="en-US" altLang="zh-CN" sz="2000" dirty="0">
                <a:latin typeface="Times New Roman" panose="02020603050405020304" pitchFamily="18" charset="0"/>
                <a:cs typeface="Times New Roman" panose="02020603050405020304" pitchFamily="18" charset="0"/>
              </a:rPr>
              <a:t> occurs.</a:t>
            </a:r>
          </a:p>
          <a:p>
            <a:pPr marL="918845" lvl="1"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Reflections are generated </a:t>
            </a:r>
            <a:r>
              <a:rPr lang="en-US" altLang="zh-CN" sz="2000" b="1" dirty="0">
                <a:latin typeface="Times New Roman" panose="02020603050405020304" pitchFamily="18" charset="0"/>
                <a:cs typeface="Times New Roman" panose="02020603050405020304" pitchFamily="18" charset="0"/>
              </a:rPr>
              <a:t>periodically</a:t>
            </a:r>
            <a:r>
              <a:rPr lang="en-US" altLang="zh-CN" sz="2000" dirty="0">
                <a:latin typeface="Times New Roman" panose="02020603050405020304" pitchFamily="18" charset="0"/>
                <a:cs typeface="Times New Roman" panose="02020603050405020304" pitchFamily="18" charset="0"/>
              </a:rPr>
              <a:t> when the sum of the importance scores for the latest events perceived by the agents exceeds a threshold (150 in our implementation).</a:t>
            </a:r>
          </a:p>
        </p:txBody>
      </p:sp>
    </p:spTree>
    <p:extLst>
      <p:ext uri="{BB962C8B-B14F-4D97-AF65-F5344CB8AC3E}">
        <p14:creationId xmlns:p14="http://schemas.microsoft.com/office/powerpoint/2010/main" val="430032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3" end="3"/>
                                            </p:txEl>
                                          </p:spTgt>
                                        </p:tgtEl>
                                        <p:attrNameLst>
                                          <p:attrName>style.visibility</p:attrName>
                                        </p:attrNameLst>
                                      </p:cBhvr>
                                      <p:to>
                                        <p:strVal val="visible"/>
                                      </p:to>
                                    </p:set>
                                    <p:animEffect transition="in" filter="fade">
                                      <p:cBhvr>
                                        <p:cTn id="20" dur="500"/>
                                        <p:tgtEl>
                                          <p:spTgt spid="4">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animEffect transition="in" filter="fade">
                                      <p:cBhvr>
                                        <p:cTn id="25"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Reflection</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4" name="文本框 3">
            <a:extLst>
              <a:ext uri="{FF2B5EF4-FFF2-40B4-BE49-F238E27FC236}">
                <a16:creationId xmlns:a16="http://schemas.microsoft.com/office/drawing/2014/main" id="{F7251E1A-A517-4D83-92FA-4A07401DDF0E}"/>
              </a:ext>
            </a:extLst>
          </p:cNvPr>
          <p:cNvSpPr txBox="1"/>
          <p:nvPr/>
        </p:nvSpPr>
        <p:spPr>
          <a:xfrm>
            <a:off x="288429" y="1079847"/>
            <a:ext cx="10513168" cy="4308872"/>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Steps</a:t>
            </a:r>
            <a:r>
              <a:rPr lang="en-US" altLang="zh-CN" sz="2000" dirty="0">
                <a:latin typeface="Times New Roman" panose="02020603050405020304" pitchFamily="18" charset="0"/>
                <a:cs typeface="Times New Roman" panose="02020603050405020304" pitchFamily="18" charset="0"/>
              </a:rPr>
              <a:t>: </a:t>
            </a:r>
          </a:p>
          <a:p>
            <a:pPr marL="918845" lvl="1"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Query</a:t>
            </a:r>
            <a:r>
              <a:rPr lang="en-US" altLang="zh-CN" sz="2000" dirty="0">
                <a:latin typeface="Times New Roman" panose="02020603050405020304" pitchFamily="18" charset="0"/>
                <a:cs typeface="Times New Roman" panose="02020603050405020304" pitchFamily="18" charset="0"/>
              </a:rPr>
              <a:t> the large language model with the </a:t>
            </a:r>
            <a:r>
              <a:rPr lang="en-US" altLang="zh-CN" sz="2000" b="1" dirty="0">
                <a:latin typeface="Times New Roman" panose="02020603050405020304" pitchFamily="18" charset="0"/>
                <a:cs typeface="Times New Roman" panose="02020603050405020304" pitchFamily="18" charset="0"/>
              </a:rPr>
              <a:t>100 most recent records </a:t>
            </a:r>
            <a:r>
              <a:rPr lang="en-US" altLang="zh-CN" sz="2000" dirty="0">
                <a:latin typeface="Times New Roman" panose="02020603050405020304" pitchFamily="18" charset="0"/>
                <a:cs typeface="Times New Roman" panose="02020603050405020304" pitchFamily="18" charset="0"/>
              </a:rPr>
              <a:t>in the agent’s memory stream </a:t>
            </a:r>
          </a:p>
          <a:p>
            <a:pPr marL="918845" lvl="1" indent="-342900">
              <a:spcAft>
                <a:spcPts val="1200"/>
              </a:spcAft>
              <a:buFont typeface="Wingdings" panose="05000000000000000000" pitchFamily="2" charset="2"/>
              <a:buChar char="Ø"/>
            </a:pPr>
            <a:endParaRPr lang="en-US" altLang="zh-CN" sz="2000" dirty="0">
              <a:latin typeface="Times New Roman" panose="02020603050405020304" pitchFamily="18" charset="0"/>
              <a:cs typeface="Times New Roman" panose="02020603050405020304" pitchFamily="18" charset="0"/>
            </a:endParaRPr>
          </a:p>
          <a:p>
            <a:pPr marL="918845" lvl="1"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Prompt</a:t>
            </a:r>
            <a:r>
              <a:rPr lang="en-US" altLang="zh-CN" sz="2000" dirty="0">
                <a:latin typeface="Times New Roman" panose="02020603050405020304" pitchFamily="18" charset="0"/>
                <a:cs typeface="Times New Roman" panose="02020603050405020304" pitchFamily="18" charset="0"/>
              </a:rPr>
              <a:t> the language model, </a:t>
            </a:r>
            <a:r>
              <a:rPr lang="en-US" altLang="zh-CN" sz="2000" i="1" dirty="0">
                <a:latin typeface="Times New Roman" panose="02020603050405020304" pitchFamily="18" charset="0"/>
                <a:cs typeface="Times New Roman" panose="02020603050405020304" pitchFamily="18" charset="0"/>
              </a:rPr>
              <a:t>“Given only the information above, what are 3 most </a:t>
            </a:r>
            <a:r>
              <a:rPr lang="en-US" altLang="zh-CN" sz="2000" b="1" i="1" dirty="0">
                <a:latin typeface="Times New Roman" panose="02020603050405020304" pitchFamily="18" charset="0"/>
                <a:cs typeface="Times New Roman" panose="02020603050405020304" pitchFamily="18" charset="0"/>
              </a:rPr>
              <a:t>salient</a:t>
            </a:r>
            <a:r>
              <a:rPr lang="en-US" altLang="zh-CN" sz="2000" i="1" dirty="0">
                <a:latin typeface="Times New Roman" panose="02020603050405020304" pitchFamily="18" charset="0"/>
                <a:cs typeface="Times New Roman" panose="02020603050405020304" pitchFamily="18" charset="0"/>
              </a:rPr>
              <a:t> high-level questions we can answer about the subjects in the statements?”</a:t>
            </a:r>
          </a:p>
          <a:p>
            <a:pPr marL="918845" lvl="1"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 model’s response generates candidate questions.</a:t>
            </a:r>
          </a:p>
          <a:p>
            <a:pPr lvl="1">
              <a:spcAft>
                <a:spcPts val="1200"/>
              </a:spcAft>
            </a:pPr>
            <a:endParaRPr lang="en-US" altLang="zh-CN" sz="2000" dirty="0">
              <a:latin typeface="Times New Roman" panose="02020603050405020304" pitchFamily="18" charset="0"/>
              <a:cs typeface="Times New Roman" panose="02020603050405020304" pitchFamily="18" charset="0"/>
            </a:endParaRPr>
          </a:p>
          <a:p>
            <a:pPr marL="918845" lvl="1"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Use these generated questions to </a:t>
            </a:r>
            <a:r>
              <a:rPr lang="en-US" altLang="zh-CN" sz="2000" b="1" dirty="0">
                <a:latin typeface="Times New Roman" panose="02020603050405020304" pitchFamily="18" charset="0"/>
                <a:cs typeface="Times New Roman" panose="02020603050405020304" pitchFamily="18" charset="0"/>
              </a:rPr>
              <a:t>prompt</a:t>
            </a:r>
            <a:r>
              <a:rPr lang="en-US" altLang="zh-CN" sz="2000" dirty="0">
                <a:latin typeface="Times New Roman" panose="02020603050405020304" pitchFamily="18" charset="0"/>
                <a:cs typeface="Times New Roman" panose="02020603050405020304" pitchFamily="18" charset="0"/>
              </a:rPr>
              <a:t> the language </a:t>
            </a:r>
          </a:p>
          <a:p>
            <a:pPr lvl="1">
              <a:spcAft>
                <a:spcPts val="1200"/>
              </a:spcAft>
            </a:pPr>
            <a:r>
              <a:rPr lang="en-US" altLang="zh-CN" sz="2000" dirty="0">
                <a:latin typeface="Times New Roman" panose="02020603050405020304" pitchFamily="18" charset="0"/>
                <a:cs typeface="Times New Roman" panose="02020603050405020304" pitchFamily="18" charset="0"/>
              </a:rPr>
              <a:t>model to extract insights. </a:t>
            </a:r>
          </a:p>
        </p:txBody>
      </p:sp>
      <p:sp>
        <p:nvSpPr>
          <p:cNvPr id="5" name="文本框 4">
            <a:extLst>
              <a:ext uri="{FF2B5EF4-FFF2-40B4-BE49-F238E27FC236}">
                <a16:creationId xmlns:a16="http://schemas.microsoft.com/office/drawing/2014/main" id="{4AE827CE-356A-4785-BC39-42D69D8CD973}"/>
              </a:ext>
            </a:extLst>
          </p:cNvPr>
          <p:cNvSpPr txBox="1"/>
          <p:nvPr/>
        </p:nvSpPr>
        <p:spPr>
          <a:xfrm>
            <a:off x="1584573" y="2255202"/>
            <a:ext cx="10153128" cy="584775"/>
          </a:xfrm>
          <a:prstGeom prst="rect">
            <a:avLst/>
          </a:prstGeom>
          <a:noFill/>
        </p:spPr>
        <p:txBody>
          <a:bodyPr wrap="square">
            <a:spAutoFit/>
          </a:bodyPr>
          <a:lstStyle/>
          <a:p>
            <a:pPr>
              <a:spcAft>
                <a:spcPts val="1200"/>
              </a:spcAft>
            </a:pPr>
            <a:r>
              <a:rPr lang="en-US" altLang="zh-CN" sz="1600" i="1" dirty="0">
                <a:latin typeface="Times New Roman" panose="02020603050405020304" pitchFamily="18" charset="0"/>
                <a:cs typeface="Times New Roman" panose="02020603050405020304" pitchFamily="18" charset="0"/>
              </a:rPr>
              <a:t>e.g., “Klaus Mueller is reading a book on gentrification”, “Klaus Mueller is conversing with a librarian about his research project”, “desk at the library is currently unoccupied”</a:t>
            </a:r>
          </a:p>
        </p:txBody>
      </p:sp>
      <p:sp>
        <p:nvSpPr>
          <p:cNvPr id="6" name="文本框 5">
            <a:extLst>
              <a:ext uri="{FF2B5EF4-FFF2-40B4-BE49-F238E27FC236}">
                <a16:creationId xmlns:a16="http://schemas.microsoft.com/office/drawing/2014/main" id="{8C65B9CC-AF3D-4598-ABA4-C9D2E8C0B603}"/>
              </a:ext>
            </a:extLst>
          </p:cNvPr>
          <p:cNvSpPr txBox="1"/>
          <p:nvPr/>
        </p:nvSpPr>
        <p:spPr>
          <a:xfrm>
            <a:off x="1584573" y="3888159"/>
            <a:ext cx="10153128" cy="584775"/>
          </a:xfrm>
          <a:prstGeom prst="rect">
            <a:avLst/>
          </a:prstGeom>
          <a:noFill/>
        </p:spPr>
        <p:txBody>
          <a:bodyPr wrap="square">
            <a:spAutoFit/>
          </a:bodyPr>
          <a:lstStyle/>
          <a:p>
            <a:pPr>
              <a:spcAft>
                <a:spcPts val="1200"/>
              </a:spcAft>
            </a:pPr>
            <a:r>
              <a:rPr lang="en-US" altLang="zh-CN" sz="1600" i="1" dirty="0">
                <a:latin typeface="Times New Roman" panose="02020603050405020304" pitchFamily="18" charset="0"/>
                <a:cs typeface="Times New Roman" panose="02020603050405020304" pitchFamily="18" charset="0"/>
              </a:rPr>
              <a:t>e.g., What topic is Klaus Mueller passionate about? and What is the relationship between Klaus Mueller and Maria Lopez?</a:t>
            </a:r>
          </a:p>
        </p:txBody>
      </p:sp>
      <p:pic>
        <p:nvPicPr>
          <p:cNvPr id="3" name="图片 2">
            <a:extLst>
              <a:ext uri="{FF2B5EF4-FFF2-40B4-BE49-F238E27FC236}">
                <a16:creationId xmlns:a16="http://schemas.microsoft.com/office/drawing/2014/main" id="{C88D48EE-545A-4113-B55D-3914C2EBBB0C}"/>
              </a:ext>
            </a:extLst>
          </p:cNvPr>
          <p:cNvPicPr>
            <a:picLocks noChangeAspect="1"/>
          </p:cNvPicPr>
          <p:nvPr/>
        </p:nvPicPr>
        <p:blipFill>
          <a:blip r:embed="rId2"/>
          <a:stretch>
            <a:fillRect/>
          </a:stretch>
        </p:blipFill>
        <p:spPr>
          <a:xfrm>
            <a:off x="7057181" y="4257927"/>
            <a:ext cx="4365019" cy="2164909"/>
          </a:xfrm>
          <a:prstGeom prst="rect">
            <a:avLst/>
          </a:prstGeom>
          <a:ln w="15875">
            <a:solidFill>
              <a:schemeClr val="tx1"/>
            </a:solidFill>
          </a:ln>
        </p:spPr>
      </p:pic>
    </p:spTree>
    <p:extLst>
      <p:ext uri="{BB962C8B-B14F-4D97-AF65-F5344CB8AC3E}">
        <p14:creationId xmlns:p14="http://schemas.microsoft.com/office/powerpoint/2010/main" val="1250106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Effect transition="in" filter="fade">
                                      <p:cBhvr>
                                        <p:cTn id="15" dur="500"/>
                                        <p:tgtEl>
                                          <p:spTgt spid="4">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6" end="6"/>
                                            </p:txEl>
                                          </p:spTgt>
                                        </p:tgtEl>
                                        <p:attrNameLst>
                                          <p:attrName>style.visibility</p:attrName>
                                        </p:attrNameLst>
                                      </p:cBhvr>
                                      <p:to>
                                        <p:strVal val="visible"/>
                                      </p:to>
                                    </p:set>
                                    <p:animEffect transition="in" filter="fade">
                                      <p:cBhvr>
                                        <p:cTn id="20" dur="500"/>
                                        <p:tgtEl>
                                          <p:spTgt spid="4">
                                            <p:txEl>
                                              <p:pRg st="6" end="6"/>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animEffect transition="in" filter="fade">
                                      <p:cBhvr>
                                        <p:cTn id="23" dur="500"/>
                                        <p:tgtEl>
                                          <p:spTgt spid="4">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Reflection</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pic>
        <p:nvPicPr>
          <p:cNvPr id="7" name="图片 6">
            <a:extLst>
              <a:ext uri="{FF2B5EF4-FFF2-40B4-BE49-F238E27FC236}">
                <a16:creationId xmlns:a16="http://schemas.microsoft.com/office/drawing/2014/main" id="{6B9FA664-7A11-46F9-9BF3-07FDBCDAA04B}"/>
              </a:ext>
            </a:extLst>
          </p:cNvPr>
          <p:cNvPicPr>
            <a:picLocks noChangeAspect="1"/>
          </p:cNvPicPr>
          <p:nvPr/>
        </p:nvPicPr>
        <p:blipFill>
          <a:blip r:embed="rId2"/>
          <a:stretch>
            <a:fillRect/>
          </a:stretch>
        </p:blipFill>
        <p:spPr>
          <a:xfrm>
            <a:off x="139270" y="287759"/>
            <a:ext cx="11310399" cy="5987859"/>
          </a:xfrm>
          <a:prstGeom prst="rect">
            <a:avLst/>
          </a:prstGeom>
        </p:spPr>
      </p:pic>
    </p:spTree>
    <p:extLst>
      <p:ext uri="{BB962C8B-B14F-4D97-AF65-F5344CB8AC3E}">
        <p14:creationId xmlns:p14="http://schemas.microsoft.com/office/powerpoint/2010/main" val="2401523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137C543A-1DF4-A844-B2DF-FB030B234D8C}"/>
              </a:ext>
            </a:extLst>
          </p:cNvPr>
          <p:cNvSpPr/>
          <p:nvPr/>
        </p:nvSpPr>
        <p:spPr>
          <a:xfrm>
            <a:off x="576461" y="309479"/>
            <a:ext cx="2448272" cy="646331"/>
          </a:xfrm>
          <a:prstGeom prst="rect">
            <a:avLst/>
          </a:prstGeom>
          <a:noFill/>
        </p:spPr>
        <p:txBody>
          <a:bodyPr wrap="square" lIns="91440" tIns="45720" rIns="91440" bIns="45720">
            <a:spAutoFit/>
          </a:bodyPr>
          <a:lstStyle/>
          <a:p>
            <a:r>
              <a:rPr lang="en-US" altLang="zh-CN" sz="3600" b="1" cap="none" spc="0"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Outline</a:t>
            </a:r>
            <a:endParaRPr lang="zh-CN" altLang="en-US" sz="3600" b="1" cap="none" spc="0"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7" name="Rectangle 3">
            <a:extLst>
              <a:ext uri="{FF2B5EF4-FFF2-40B4-BE49-F238E27FC236}">
                <a16:creationId xmlns:a16="http://schemas.microsoft.com/office/drawing/2014/main" id="{39F24281-AD19-EB42-A7BA-345EBD617D57}"/>
              </a:ext>
            </a:extLst>
          </p:cNvPr>
          <p:cNvSpPr txBox="1">
            <a:spLocks noChangeArrowheads="1"/>
          </p:cNvSpPr>
          <p:nvPr/>
        </p:nvSpPr>
        <p:spPr>
          <a:xfrm>
            <a:off x="1296541" y="955810"/>
            <a:ext cx="9289032" cy="5184576"/>
          </a:xfrm>
          <a:prstGeom prst="rect">
            <a:avLst/>
          </a:prstGeom>
          <a:ln/>
        </p:spPr>
        <p:txBody>
          <a:bodyPr/>
          <a:lst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ea typeface="宋体" panose="02010600030101010101" pitchFamily="2" charset="-122"/>
                <a:cs typeface="Times New Roman" panose="02020603050405020304" pitchFamily="18" charset="0"/>
              </a:rPr>
              <a:t>Introduction</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Generative agent behavior and interaction</a:t>
            </a:r>
            <a:endParaRPr lang="en-US" altLang="zh-CN" sz="28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Generative agent architecture</a:t>
            </a:r>
            <a:endParaRPr lang="en-US" altLang="zh-CN" sz="28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Sandbox environment implementation</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Controlled evaluation </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End-to-end evaluation</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Discussion</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Conclusion</a:t>
            </a:r>
          </a:p>
        </p:txBody>
      </p:sp>
      <p:sp>
        <p:nvSpPr>
          <p:cNvPr id="3" name="灯片编号占位符 2">
            <a:extLst>
              <a:ext uri="{FF2B5EF4-FFF2-40B4-BE49-F238E27FC236}">
                <a16:creationId xmlns:a16="http://schemas.microsoft.com/office/drawing/2014/main" id="{0E39A186-51B7-4C19-ABBF-88BAE06474C9}"/>
              </a:ext>
            </a:extLst>
          </p:cNvPr>
          <p:cNvSpPr>
            <a:spLocks noGrp="1"/>
          </p:cNvSpPr>
          <p:nvPr>
            <p:ph type="sldNum" sz="quarter" idx="12"/>
          </p:nvPr>
        </p:nvSpPr>
        <p:spPr/>
        <p:txBody>
          <a:bodyPr/>
          <a:lstStyle/>
          <a:p>
            <a:fld id="{B91EE9DE-39C0-45B1-B406-4DEC767CB4A8}" type="slidenum">
              <a:rPr lang="zh-CN" altLang="en-US" smtClean="0"/>
              <a:t>2</a:t>
            </a:fld>
            <a:endParaRPr lang="zh-CN" altLang="en-US"/>
          </a:p>
        </p:txBody>
      </p:sp>
    </p:spTree>
    <p:extLst>
      <p:ext uri="{BB962C8B-B14F-4D97-AF65-F5344CB8AC3E}">
        <p14:creationId xmlns:p14="http://schemas.microsoft.com/office/powerpoint/2010/main" val="780730276"/>
      </p:ext>
    </p:extLst>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Planning and Reacting</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4" name="文本框 3">
            <a:extLst>
              <a:ext uri="{FF2B5EF4-FFF2-40B4-BE49-F238E27FC236}">
                <a16:creationId xmlns:a16="http://schemas.microsoft.com/office/drawing/2014/main" id="{5965F70D-2537-483A-B4E2-442B67278DD0}"/>
              </a:ext>
            </a:extLst>
          </p:cNvPr>
          <p:cNvSpPr txBox="1"/>
          <p:nvPr/>
        </p:nvSpPr>
        <p:spPr>
          <a:xfrm>
            <a:off x="432445" y="1295871"/>
            <a:ext cx="10153128" cy="769441"/>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Challenge</a:t>
            </a:r>
            <a:r>
              <a:rPr lang="en-US" altLang="zh-CN" sz="2000" dirty="0">
                <a:latin typeface="Times New Roman" panose="02020603050405020304" pitchFamily="18" charset="0"/>
                <a:cs typeface="Times New Roman" panose="02020603050405020304" pitchFamily="18" charset="0"/>
              </a:rPr>
              <a:t>: agents need to plan over a longer time horizon to ensure that their sequence of actions is coherent and believable.</a:t>
            </a:r>
          </a:p>
        </p:txBody>
      </p:sp>
      <p:sp>
        <p:nvSpPr>
          <p:cNvPr id="5" name="文本框 4">
            <a:extLst>
              <a:ext uri="{FF2B5EF4-FFF2-40B4-BE49-F238E27FC236}">
                <a16:creationId xmlns:a16="http://schemas.microsoft.com/office/drawing/2014/main" id="{D6640548-73BE-433A-BE98-0F207BA066F3}"/>
              </a:ext>
            </a:extLst>
          </p:cNvPr>
          <p:cNvSpPr txBox="1"/>
          <p:nvPr/>
        </p:nvSpPr>
        <p:spPr>
          <a:xfrm>
            <a:off x="432445" y="2303983"/>
            <a:ext cx="10513168" cy="3231654"/>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b="1" dirty="0">
                <a:latin typeface="Times New Roman" panose="02020603050405020304" pitchFamily="18" charset="0"/>
                <a:cs typeface="Times New Roman" panose="02020603050405020304" pitchFamily="18" charset="0"/>
              </a:rPr>
              <a:t>Approach</a:t>
            </a:r>
            <a:r>
              <a:rPr lang="en-US" altLang="zh-CN" sz="2000" dirty="0">
                <a:latin typeface="Times New Roman" panose="02020603050405020304" pitchFamily="18" charset="0"/>
                <a:cs typeface="Times New Roman" panose="02020603050405020304" pitchFamily="18" charset="0"/>
              </a:rPr>
              <a:t>: </a:t>
            </a:r>
          </a:p>
          <a:p>
            <a:pPr marL="918845" lvl="1"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Plans</a:t>
            </a:r>
            <a:r>
              <a:rPr lang="en-US" altLang="zh-CN" sz="2000" dirty="0">
                <a:latin typeface="Times New Roman" panose="02020603050405020304" pitchFamily="18" charset="0"/>
                <a:cs typeface="Times New Roman" panose="02020603050405020304" pitchFamily="18" charset="0"/>
              </a:rPr>
              <a:t> describe a future sequence of actions for the agent, and help keep the agent’s behavior consistent over time. </a:t>
            </a:r>
          </a:p>
          <a:p>
            <a:pPr marL="918845" lvl="1"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A plan includes a </a:t>
            </a:r>
            <a:r>
              <a:rPr lang="en-US" altLang="zh-CN" sz="2000" b="1" dirty="0">
                <a:latin typeface="Times New Roman" panose="02020603050405020304" pitchFamily="18" charset="0"/>
                <a:cs typeface="Times New Roman" panose="02020603050405020304" pitchFamily="18" charset="0"/>
              </a:rPr>
              <a:t>location</a:t>
            </a:r>
            <a:r>
              <a:rPr lang="en-US" altLang="zh-CN" sz="2000" dirty="0">
                <a:latin typeface="Times New Roman" panose="02020603050405020304" pitchFamily="18" charset="0"/>
                <a:cs typeface="Times New Roman" panose="02020603050405020304" pitchFamily="18" charset="0"/>
              </a:rPr>
              <a:t>, a </a:t>
            </a:r>
            <a:r>
              <a:rPr lang="en-US" altLang="zh-CN" sz="2000" b="1" dirty="0">
                <a:latin typeface="Times New Roman" panose="02020603050405020304" pitchFamily="18" charset="0"/>
                <a:cs typeface="Times New Roman" panose="02020603050405020304" pitchFamily="18" charset="0"/>
              </a:rPr>
              <a:t>starting time</a:t>
            </a:r>
            <a:r>
              <a:rPr lang="en-US" altLang="zh-CN" sz="2000" dirty="0">
                <a:latin typeface="Times New Roman" panose="02020603050405020304" pitchFamily="18" charset="0"/>
                <a:cs typeface="Times New Roman" panose="02020603050405020304" pitchFamily="18" charset="0"/>
              </a:rPr>
              <a:t>, and a </a:t>
            </a:r>
            <a:r>
              <a:rPr lang="en-US" altLang="zh-CN" sz="2000" b="1" dirty="0">
                <a:latin typeface="Times New Roman" panose="02020603050405020304" pitchFamily="18" charset="0"/>
                <a:cs typeface="Times New Roman" panose="02020603050405020304" pitchFamily="18" charset="0"/>
              </a:rPr>
              <a:t>duration</a:t>
            </a:r>
            <a:r>
              <a:rPr lang="en-US" altLang="zh-CN" sz="2000" dirty="0">
                <a:latin typeface="Times New Roman" panose="02020603050405020304" pitchFamily="18" charset="0"/>
                <a:cs typeface="Times New Roman" panose="02020603050405020304" pitchFamily="18" charset="0"/>
              </a:rPr>
              <a:t>.</a:t>
            </a:r>
          </a:p>
          <a:p>
            <a:pPr marL="918845" lvl="1"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Like reflections, </a:t>
            </a:r>
            <a:r>
              <a:rPr lang="en-US" altLang="zh-CN" sz="2000" b="1" dirty="0">
                <a:latin typeface="Times New Roman" panose="02020603050405020304" pitchFamily="18" charset="0"/>
                <a:cs typeface="Times New Roman" panose="02020603050405020304" pitchFamily="18" charset="0"/>
              </a:rPr>
              <a:t>plans</a:t>
            </a:r>
            <a:r>
              <a:rPr lang="en-US" altLang="zh-CN" sz="2000" dirty="0">
                <a:latin typeface="Times New Roman" panose="02020603050405020304" pitchFamily="18" charset="0"/>
                <a:cs typeface="Times New Roman" panose="02020603050405020304" pitchFamily="18" charset="0"/>
              </a:rPr>
              <a:t> are stored in the </a:t>
            </a:r>
            <a:r>
              <a:rPr lang="en-US" altLang="zh-CN" sz="2000" b="1" dirty="0">
                <a:latin typeface="Times New Roman" panose="02020603050405020304" pitchFamily="18" charset="0"/>
                <a:cs typeface="Times New Roman" panose="02020603050405020304" pitchFamily="18" charset="0"/>
              </a:rPr>
              <a:t>memory stream </a:t>
            </a:r>
            <a:r>
              <a:rPr lang="en-US" altLang="zh-CN" sz="2000" dirty="0">
                <a:latin typeface="Times New Roman" panose="02020603050405020304" pitchFamily="18" charset="0"/>
                <a:cs typeface="Times New Roman" panose="02020603050405020304" pitchFamily="18" charset="0"/>
              </a:rPr>
              <a:t>and are included in the </a:t>
            </a:r>
            <a:r>
              <a:rPr lang="en-US" altLang="zh-CN" sz="2000" b="1" dirty="0">
                <a:latin typeface="Times New Roman" panose="02020603050405020304" pitchFamily="18" charset="0"/>
                <a:cs typeface="Times New Roman" panose="02020603050405020304" pitchFamily="18" charset="0"/>
              </a:rPr>
              <a:t>retrieval</a:t>
            </a:r>
            <a:r>
              <a:rPr lang="en-US" altLang="zh-CN" sz="2000" dirty="0">
                <a:latin typeface="Times New Roman" panose="02020603050405020304" pitchFamily="18" charset="0"/>
                <a:cs typeface="Times New Roman" panose="02020603050405020304" pitchFamily="18" charset="0"/>
              </a:rPr>
              <a:t> process.</a:t>
            </a:r>
          </a:p>
          <a:p>
            <a:pPr marL="918845" lvl="1"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To create such plans, the approach starts </a:t>
            </a:r>
            <a:r>
              <a:rPr lang="en-US" altLang="zh-CN" sz="2000" b="1" dirty="0">
                <a:latin typeface="Times New Roman" panose="02020603050405020304" pitchFamily="18" charset="0"/>
                <a:cs typeface="Times New Roman" panose="02020603050405020304" pitchFamily="18" charset="0"/>
              </a:rPr>
              <a:t>top-down</a:t>
            </a:r>
            <a:r>
              <a:rPr lang="en-US" altLang="zh-CN" sz="2000" dirty="0">
                <a:latin typeface="Times New Roman" panose="02020603050405020304" pitchFamily="18" charset="0"/>
                <a:cs typeface="Times New Roman" panose="02020603050405020304" pitchFamily="18" charset="0"/>
              </a:rPr>
              <a:t> and then </a:t>
            </a:r>
            <a:r>
              <a:rPr lang="en-US" altLang="zh-CN" sz="2000" b="1" dirty="0">
                <a:latin typeface="Times New Roman" panose="02020603050405020304" pitchFamily="18" charset="0"/>
                <a:cs typeface="Times New Roman" panose="02020603050405020304" pitchFamily="18" charset="0"/>
              </a:rPr>
              <a:t>recursively</a:t>
            </a:r>
            <a:r>
              <a:rPr lang="en-US" altLang="zh-CN" sz="2000" dirty="0">
                <a:latin typeface="Times New Roman" panose="02020603050405020304" pitchFamily="18" charset="0"/>
                <a:cs typeface="Times New Roman" panose="02020603050405020304" pitchFamily="18" charset="0"/>
              </a:rPr>
              <a:t> generates more detail.</a:t>
            </a:r>
          </a:p>
        </p:txBody>
      </p:sp>
    </p:spTree>
    <p:extLst>
      <p:ext uri="{BB962C8B-B14F-4D97-AF65-F5344CB8AC3E}">
        <p14:creationId xmlns:p14="http://schemas.microsoft.com/office/powerpoint/2010/main" val="1924950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fade">
                                      <p:cBhvr>
                                        <p:cTn id="25"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Planning and Reacting</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5" name="文本框 4">
            <a:extLst>
              <a:ext uri="{FF2B5EF4-FFF2-40B4-BE49-F238E27FC236}">
                <a16:creationId xmlns:a16="http://schemas.microsoft.com/office/drawing/2014/main" id="{D6640548-73BE-433A-BE98-0F207BA066F3}"/>
              </a:ext>
            </a:extLst>
          </p:cNvPr>
          <p:cNvSpPr txBox="1"/>
          <p:nvPr/>
        </p:nvSpPr>
        <p:spPr>
          <a:xfrm>
            <a:off x="519399" y="1225499"/>
            <a:ext cx="10513168" cy="400110"/>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To create such plans, our approach starts </a:t>
            </a:r>
            <a:r>
              <a:rPr lang="en-US" altLang="zh-CN" sz="2000" b="1" dirty="0">
                <a:latin typeface="Times New Roman" panose="02020603050405020304" pitchFamily="18" charset="0"/>
                <a:cs typeface="Times New Roman" panose="02020603050405020304" pitchFamily="18" charset="0"/>
              </a:rPr>
              <a:t>top-down</a:t>
            </a:r>
            <a:r>
              <a:rPr lang="en-US" altLang="zh-CN" sz="2000" dirty="0">
                <a:latin typeface="Times New Roman" panose="02020603050405020304" pitchFamily="18" charset="0"/>
                <a:cs typeface="Times New Roman" panose="02020603050405020304" pitchFamily="18" charset="0"/>
              </a:rPr>
              <a:t> and then </a:t>
            </a:r>
            <a:r>
              <a:rPr lang="en-US" altLang="zh-CN" sz="2000" b="1" dirty="0">
                <a:latin typeface="Times New Roman" panose="02020603050405020304" pitchFamily="18" charset="0"/>
                <a:cs typeface="Times New Roman" panose="02020603050405020304" pitchFamily="18" charset="0"/>
              </a:rPr>
              <a:t>recursively</a:t>
            </a:r>
            <a:r>
              <a:rPr lang="en-US" altLang="zh-CN" sz="2000" dirty="0">
                <a:latin typeface="Times New Roman" panose="02020603050405020304" pitchFamily="18" charset="0"/>
                <a:cs typeface="Times New Roman" panose="02020603050405020304" pitchFamily="18" charset="0"/>
              </a:rPr>
              <a:t> generates more detail. </a:t>
            </a:r>
          </a:p>
        </p:txBody>
      </p:sp>
      <p:pic>
        <p:nvPicPr>
          <p:cNvPr id="3" name="图片 2">
            <a:extLst>
              <a:ext uri="{FF2B5EF4-FFF2-40B4-BE49-F238E27FC236}">
                <a16:creationId xmlns:a16="http://schemas.microsoft.com/office/drawing/2014/main" id="{D1850ACF-2394-4DA8-87FB-7044FC75BBE3}"/>
              </a:ext>
            </a:extLst>
          </p:cNvPr>
          <p:cNvPicPr>
            <a:picLocks noChangeAspect="1"/>
          </p:cNvPicPr>
          <p:nvPr/>
        </p:nvPicPr>
        <p:blipFill>
          <a:blip r:embed="rId3"/>
          <a:stretch>
            <a:fillRect/>
          </a:stretch>
        </p:blipFill>
        <p:spPr>
          <a:xfrm>
            <a:off x="482923" y="1841633"/>
            <a:ext cx="4629796" cy="3991532"/>
          </a:xfrm>
          <a:prstGeom prst="rect">
            <a:avLst/>
          </a:prstGeom>
          <a:ln w="25400">
            <a:solidFill>
              <a:schemeClr val="tx1"/>
            </a:solidFill>
          </a:ln>
        </p:spPr>
      </p:pic>
      <p:sp>
        <p:nvSpPr>
          <p:cNvPr id="7" name="文本框 6">
            <a:extLst>
              <a:ext uri="{FF2B5EF4-FFF2-40B4-BE49-F238E27FC236}">
                <a16:creationId xmlns:a16="http://schemas.microsoft.com/office/drawing/2014/main" id="{A0E821E2-430E-4B61-B0D3-61E65532800F}"/>
              </a:ext>
            </a:extLst>
          </p:cNvPr>
          <p:cNvSpPr txBox="1"/>
          <p:nvPr/>
        </p:nvSpPr>
        <p:spPr>
          <a:xfrm>
            <a:off x="5328989" y="3280157"/>
            <a:ext cx="5976664" cy="2585323"/>
          </a:xfrm>
          <a:prstGeom prst="rect">
            <a:avLst/>
          </a:prstGeom>
          <a:noFill/>
        </p:spPr>
        <p:txBody>
          <a:bodyPr wrap="square">
            <a:spAutoFit/>
          </a:bodyPr>
          <a:lstStyle/>
          <a:p>
            <a:pPr>
              <a:spcAft>
                <a:spcPts val="1200"/>
              </a:spcAft>
            </a:pPr>
            <a:r>
              <a:rPr lang="en-US" altLang="zh-CN" sz="1600" i="1" dirty="0">
                <a:latin typeface="Times New Roman" panose="02020603050405020304" pitchFamily="18" charset="0"/>
                <a:cs typeface="Times New Roman" panose="02020603050405020304" pitchFamily="18" charset="0"/>
              </a:rPr>
              <a:t>Work on his new music composition from 1:00 pm to 5:00 pm </a:t>
            </a:r>
          </a:p>
          <a:p>
            <a:pPr>
              <a:spcAft>
                <a:spcPts val="1200"/>
              </a:spcAft>
            </a:pPr>
            <a:endParaRPr lang="en-US" altLang="zh-CN" sz="1600" i="1" dirty="0">
              <a:latin typeface="Times New Roman" panose="02020603050405020304" pitchFamily="18" charset="0"/>
              <a:cs typeface="Times New Roman" panose="02020603050405020304" pitchFamily="18" charset="0"/>
            </a:endParaRPr>
          </a:p>
          <a:p>
            <a:pPr>
              <a:spcAft>
                <a:spcPts val="1200"/>
              </a:spcAft>
            </a:pPr>
            <a:endParaRPr lang="en-US" altLang="zh-CN" sz="1600" i="1" dirty="0">
              <a:latin typeface="Times New Roman" panose="02020603050405020304" pitchFamily="18" charset="0"/>
              <a:cs typeface="Times New Roman" panose="02020603050405020304" pitchFamily="18" charset="0"/>
            </a:endParaRPr>
          </a:p>
          <a:p>
            <a:pPr>
              <a:spcAft>
                <a:spcPts val="1200"/>
              </a:spcAft>
            </a:pPr>
            <a:r>
              <a:rPr lang="en-US" altLang="zh-CN" sz="1600" i="1" dirty="0">
                <a:latin typeface="Times New Roman" panose="02020603050405020304" pitchFamily="18" charset="0"/>
                <a:cs typeface="Times New Roman" panose="02020603050405020304" pitchFamily="18" charset="0"/>
              </a:rPr>
              <a:t>1:00 pm: start by brainstorming some ideas for his music composition </a:t>
            </a:r>
          </a:p>
          <a:p>
            <a:pPr>
              <a:spcAft>
                <a:spcPts val="1200"/>
              </a:spcAft>
            </a:pPr>
            <a:r>
              <a:rPr lang="en-US" altLang="zh-CN" sz="1600" i="1" dirty="0">
                <a:latin typeface="Times New Roman" panose="02020603050405020304" pitchFamily="18" charset="0"/>
                <a:cs typeface="Times New Roman" panose="02020603050405020304" pitchFamily="18" charset="0"/>
              </a:rPr>
              <a:t>[...] </a:t>
            </a:r>
          </a:p>
          <a:p>
            <a:pPr>
              <a:spcAft>
                <a:spcPts val="1200"/>
              </a:spcAft>
            </a:pPr>
            <a:r>
              <a:rPr lang="en-US" altLang="zh-CN" sz="1600" i="1" dirty="0">
                <a:latin typeface="Times New Roman" panose="02020603050405020304" pitchFamily="18" charset="0"/>
                <a:cs typeface="Times New Roman" panose="02020603050405020304" pitchFamily="18" charset="0"/>
              </a:rPr>
              <a:t>4:00 pm: take a quick break and recharge his creative energy before reviewing and polishing his composition. </a:t>
            </a:r>
          </a:p>
        </p:txBody>
      </p:sp>
      <p:sp>
        <p:nvSpPr>
          <p:cNvPr id="8" name="箭头: 下 7">
            <a:extLst>
              <a:ext uri="{FF2B5EF4-FFF2-40B4-BE49-F238E27FC236}">
                <a16:creationId xmlns:a16="http://schemas.microsoft.com/office/drawing/2014/main" id="{D8FD46FB-98DE-4E4F-975C-1570BC90B848}"/>
              </a:ext>
            </a:extLst>
          </p:cNvPr>
          <p:cNvSpPr/>
          <p:nvPr/>
        </p:nvSpPr>
        <p:spPr>
          <a:xfrm>
            <a:off x="7921277" y="3672135"/>
            <a:ext cx="288032" cy="720080"/>
          </a:xfrm>
          <a:prstGeom prst="downArrow">
            <a:avLst>
              <a:gd name="adj1" fmla="val 47510"/>
              <a:gd name="adj2" fmla="val 5498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9" name="箭头: 直角上 8">
            <a:extLst>
              <a:ext uri="{FF2B5EF4-FFF2-40B4-BE49-F238E27FC236}">
                <a16:creationId xmlns:a16="http://schemas.microsoft.com/office/drawing/2014/main" id="{E1D5ABCA-00EE-40B1-8B92-CC53118E18BD}"/>
              </a:ext>
            </a:extLst>
          </p:cNvPr>
          <p:cNvSpPr/>
          <p:nvPr/>
        </p:nvSpPr>
        <p:spPr>
          <a:xfrm flipV="1">
            <a:off x="5328989" y="2360511"/>
            <a:ext cx="2911494" cy="720080"/>
          </a:xfrm>
          <a:prstGeom prst="ben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53436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nodeType="withEffect">
                                  <p:stCondLst>
                                    <p:cond delay="0"/>
                                  </p:stCondLst>
                                  <p:childTnLst>
                                    <p:set>
                                      <p:cBhvr>
                                        <p:cTn id="17" dur="1" fill="hold">
                                          <p:stCondLst>
                                            <p:cond delay="0"/>
                                          </p:stCondLst>
                                        </p:cTn>
                                        <p:tgtEl>
                                          <p:spTgt spid="7">
                                            <p:txEl>
                                              <p:pRg st="3" end="3"/>
                                            </p:txEl>
                                          </p:spTgt>
                                        </p:tgtEl>
                                        <p:attrNameLst>
                                          <p:attrName>style.visibility</p:attrName>
                                        </p:attrNameLst>
                                      </p:cBhvr>
                                      <p:to>
                                        <p:strVal val="visible"/>
                                      </p:to>
                                    </p:set>
                                    <p:animEffect transition="in" filter="fade">
                                      <p:cBhvr>
                                        <p:cTn id="18" dur="500"/>
                                        <p:tgtEl>
                                          <p:spTgt spid="7">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Effect transition="in" filter="fade">
                                      <p:cBhvr>
                                        <p:cTn id="21" dur="500"/>
                                        <p:tgtEl>
                                          <p:spTgt spid="7">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7">
                                            <p:txEl>
                                              <p:pRg st="5" end="5"/>
                                            </p:txEl>
                                          </p:spTgt>
                                        </p:tgtEl>
                                        <p:attrNameLst>
                                          <p:attrName>style.visibility</p:attrName>
                                        </p:attrNameLst>
                                      </p:cBhvr>
                                      <p:to>
                                        <p:strVal val="visible"/>
                                      </p:to>
                                    </p:set>
                                    <p:animEffect transition="in" filter="fade">
                                      <p:cBhvr>
                                        <p:cTn id="24"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39F24281-AD19-EB42-A7BA-345EBD617D57}"/>
              </a:ext>
            </a:extLst>
          </p:cNvPr>
          <p:cNvSpPr txBox="1">
            <a:spLocks noChangeArrowheads="1"/>
          </p:cNvSpPr>
          <p:nvPr/>
        </p:nvSpPr>
        <p:spPr>
          <a:xfrm>
            <a:off x="1224533" y="503783"/>
            <a:ext cx="9289032" cy="5184576"/>
          </a:xfrm>
          <a:prstGeom prst="rect">
            <a:avLst/>
          </a:prstGeom>
          <a:ln/>
        </p:spPr>
        <p:txBody>
          <a:bodyPr/>
          <a:lst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rPr>
              <a:t>Introduction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behavior and interaction</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architecture</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Sandbox environment implementation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Controlled evaluation </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End-to-end evaluation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Discussion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Conclusion</a:t>
            </a:r>
          </a:p>
        </p:txBody>
      </p:sp>
      <p:sp>
        <p:nvSpPr>
          <p:cNvPr id="3" name="灯片编号占位符 2">
            <a:extLst>
              <a:ext uri="{FF2B5EF4-FFF2-40B4-BE49-F238E27FC236}">
                <a16:creationId xmlns:a16="http://schemas.microsoft.com/office/drawing/2014/main" id="{0E39A186-51B7-4C19-ABBF-88BAE06474C9}"/>
              </a:ext>
            </a:extLst>
          </p:cNvPr>
          <p:cNvSpPr>
            <a:spLocks noGrp="1"/>
          </p:cNvSpPr>
          <p:nvPr>
            <p:ph type="sldNum" sz="quarter" idx="12"/>
          </p:nvPr>
        </p:nvSpPr>
        <p:spPr/>
        <p:txBody>
          <a:bodyPr/>
          <a:lstStyle/>
          <a:p>
            <a:fld id="{B91EE9DE-39C0-45B1-B406-4DEC767CB4A8}" type="slidenum">
              <a:rPr lang="zh-CN" altLang="en-US" smtClean="0"/>
              <a:t>22</a:t>
            </a:fld>
            <a:endParaRPr lang="zh-CN" altLang="en-US"/>
          </a:p>
        </p:txBody>
      </p:sp>
    </p:spTree>
    <p:extLst>
      <p:ext uri="{BB962C8B-B14F-4D97-AF65-F5344CB8AC3E}">
        <p14:creationId xmlns:p14="http://schemas.microsoft.com/office/powerpoint/2010/main" val="96189417"/>
      </p:ext>
    </p:extLst>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Long "Continuous" Time Series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684472" y="5567588"/>
            <a:ext cx="10153128" cy="461665"/>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Time series sampled from an underlying (continuous) physical process</a:t>
            </a:r>
          </a:p>
        </p:txBody>
      </p:sp>
      <p:pic>
        <p:nvPicPr>
          <p:cNvPr id="4" name="图片 3">
            <a:extLst>
              <a:ext uri="{FF2B5EF4-FFF2-40B4-BE49-F238E27FC236}">
                <a16:creationId xmlns:a16="http://schemas.microsoft.com/office/drawing/2014/main" id="{63EBBDD0-E692-4F3C-A8C2-433860A39539}"/>
              </a:ext>
            </a:extLst>
          </p:cNvPr>
          <p:cNvPicPr>
            <a:picLocks noChangeAspect="1"/>
          </p:cNvPicPr>
          <p:nvPr/>
        </p:nvPicPr>
        <p:blipFill>
          <a:blip r:embed="rId3"/>
          <a:stretch>
            <a:fillRect/>
          </a:stretch>
        </p:blipFill>
        <p:spPr>
          <a:xfrm>
            <a:off x="226238" y="395760"/>
            <a:ext cx="11069595" cy="5611008"/>
          </a:xfrm>
          <a:prstGeom prst="rect">
            <a:avLst/>
          </a:prstGeom>
        </p:spPr>
      </p:pic>
    </p:spTree>
    <p:extLst>
      <p:ext uri="{BB962C8B-B14F-4D97-AF65-F5344CB8AC3E}">
        <p14:creationId xmlns:p14="http://schemas.microsoft.com/office/powerpoint/2010/main" val="7061982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39F24281-AD19-EB42-A7BA-345EBD617D57}"/>
              </a:ext>
            </a:extLst>
          </p:cNvPr>
          <p:cNvSpPr txBox="1">
            <a:spLocks noChangeArrowheads="1"/>
          </p:cNvSpPr>
          <p:nvPr/>
        </p:nvSpPr>
        <p:spPr>
          <a:xfrm>
            <a:off x="1224533" y="503783"/>
            <a:ext cx="9289032" cy="5184576"/>
          </a:xfrm>
          <a:prstGeom prst="rect">
            <a:avLst/>
          </a:prstGeom>
          <a:ln/>
        </p:spPr>
        <p:txBody>
          <a:bodyPr/>
          <a:lst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rPr>
              <a:t>Introduction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behavior and interaction</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architecture</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Sandbox environment implementation</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Controlled evaluation </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End-to-end evaluation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Discussion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Conclusion</a:t>
            </a:r>
          </a:p>
        </p:txBody>
      </p:sp>
      <p:sp>
        <p:nvSpPr>
          <p:cNvPr id="3" name="灯片编号占位符 2">
            <a:extLst>
              <a:ext uri="{FF2B5EF4-FFF2-40B4-BE49-F238E27FC236}">
                <a16:creationId xmlns:a16="http://schemas.microsoft.com/office/drawing/2014/main" id="{0E39A186-51B7-4C19-ABBF-88BAE06474C9}"/>
              </a:ext>
            </a:extLst>
          </p:cNvPr>
          <p:cNvSpPr>
            <a:spLocks noGrp="1"/>
          </p:cNvSpPr>
          <p:nvPr>
            <p:ph type="sldNum" sz="quarter" idx="12"/>
          </p:nvPr>
        </p:nvSpPr>
        <p:spPr/>
        <p:txBody>
          <a:bodyPr/>
          <a:lstStyle/>
          <a:p>
            <a:fld id="{B91EE9DE-39C0-45B1-B406-4DEC767CB4A8}" type="slidenum">
              <a:rPr lang="zh-CN" altLang="en-US" smtClean="0"/>
              <a:t>24</a:t>
            </a:fld>
            <a:endParaRPr lang="zh-CN" altLang="en-US"/>
          </a:p>
        </p:txBody>
      </p:sp>
    </p:spTree>
    <p:extLst>
      <p:ext uri="{BB962C8B-B14F-4D97-AF65-F5344CB8AC3E}">
        <p14:creationId xmlns:p14="http://schemas.microsoft.com/office/powerpoint/2010/main" val="2767325582"/>
      </p:ext>
    </p:extLst>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Evaluation Procedure</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360437" y="1151855"/>
            <a:ext cx="10153128" cy="1015663"/>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 authors “</a:t>
            </a:r>
            <a:r>
              <a:rPr lang="en-US" altLang="zh-CN" sz="2000" b="1" dirty="0">
                <a:latin typeface="Times New Roman" panose="02020603050405020304" pitchFamily="18" charset="0"/>
                <a:cs typeface="Times New Roman" panose="02020603050405020304" pitchFamily="18" charset="0"/>
              </a:rPr>
              <a:t>interview</a:t>
            </a:r>
            <a:r>
              <a:rPr lang="en-US" altLang="zh-CN" sz="2000" dirty="0">
                <a:latin typeface="Times New Roman" panose="02020603050405020304" pitchFamily="18" charset="0"/>
                <a:cs typeface="Times New Roman" panose="02020603050405020304" pitchFamily="18" charset="0"/>
              </a:rPr>
              <a:t>” agents to probe their ability to </a:t>
            </a:r>
            <a:r>
              <a:rPr lang="en-US" altLang="zh-CN" sz="2000" b="1" dirty="0">
                <a:latin typeface="Times New Roman" panose="02020603050405020304" pitchFamily="18" charset="0"/>
                <a:cs typeface="Times New Roman" panose="02020603050405020304" pitchFamily="18" charset="0"/>
              </a:rPr>
              <a:t>remember</a:t>
            </a:r>
            <a:r>
              <a:rPr lang="en-US" altLang="zh-CN" sz="2000" dirty="0">
                <a:latin typeface="Times New Roman" panose="02020603050405020304" pitchFamily="18" charset="0"/>
                <a:cs typeface="Times New Roman" panose="02020603050405020304" pitchFamily="18" charset="0"/>
              </a:rPr>
              <a:t> past experiences, </a:t>
            </a:r>
            <a:r>
              <a:rPr lang="en-US" altLang="zh-CN" sz="2000" b="1" dirty="0">
                <a:latin typeface="Times New Roman" panose="02020603050405020304" pitchFamily="18" charset="0"/>
                <a:cs typeface="Times New Roman" panose="02020603050405020304" pitchFamily="18" charset="0"/>
              </a:rPr>
              <a:t>plan</a:t>
            </a:r>
            <a:r>
              <a:rPr lang="en-US" altLang="zh-CN" sz="2000" dirty="0">
                <a:latin typeface="Times New Roman" panose="02020603050405020304" pitchFamily="18" charset="0"/>
                <a:cs typeface="Times New Roman" panose="02020603050405020304" pitchFamily="18" charset="0"/>
              </a:rPr>
              <a:t> future actions based on their experiences, </a:t>
            </a:r>
            <a:r>
              <a:rPr lang="en-US" altLang="zh-CN" sz="2000" b="1" dirty="0">
                <a:latin typeface="Times New Roman" panose="02020603050405020304" pitchFamily="18" charset="0"/>
                <a:cs typeface="Times New Roman" panose="02020603050405020304" pitchFamily="18" charset="0"/>
              </a:rPr>
              <a:t>react</a:t>
            </a:r>
            <a:r>
              <a:rPr lang="en-US" altLang="zh-CN" sz="2000" dirty="0">
                <a:latin typeface="Times New Roman" panose="02020603050405020304" pitchFamily="18" charset="0"/>
                <a:cs typeface="Times New Roman" panose="02020603050405020304" pitchFamily="18" charset="0"/>
              </a:rPr>
              <a:t> appropriately to unexpected events, and </a:t>
            </a:r>
            <a:r>
              <a:rPr lang="en-US" altLang="zh-CN" sz="2000" b="1" dirty="0">
                <a:latin typeface="Times New Roman" panose="02020603050405020304" pitchFamily="18" charset="0"/>
                <a:cs typeface="Times New Roman" panose="02020603050405020304" pitchFamily="18" charset="0"/>
              </a:rPr>
              <a:t>reflect</a:t>
            </a:r>
            <a:r>
              <a:rPr lang="en-US" altLang="zh-CN" sz="2000" dirty="0">
                <a:latin typeface="Times New Roman" panose="02020603050405020304" pitchFamily="18" charset="0"/>
                <a:cs typeface="Times New Roman" panose="02020603050405020304" pitchFamily="18" charset="0"/>
              </a:rPr>
              <a:t> on their performance to improve their future actions. </a:t>
            </a:r>
          </a:p>
        </p:txBody>
      </p:sp>
      <p:sp>
        <p:nvSpPr>
          <p:cNvPr id="4" name="文本框 3">
            <a:extLst>
              <a:ext uri="{FF2B5EF4-FFF2-40B4-BE49-F238E27FC236}">
                <a16:creationId xmlns:a16="http://schemas.microsoft.com/office/drawing/2014/main" id="{EBB918BA-2205-4717-AD62-6CFF070DAF76}"/>
              </a:ext>
            </a:extLst>
          </p:cNvPr>
          <p:cNvSpPr txBox="1"/>
          <p:nvPr/>
        </p:nvSpPr>
        <p:spPr>
          <a:xfrm>
            <a:off x="216421" y="2164522"/>
            <a:ext cx="10153128" cy="400110"/>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 interview includes five question categories:</a:t>
            </a:r>
          </a:p>
        </p:txBody>
      </p:sp>
      <p:sp>
        <p:nvSpPr>
          <p:cNvPr id="5" name="文本框 4">
            <a:extLst>
              <a:ext uri="{FF2B5EF4-FFF2-40B4-BE49-F238E27FC236}">
                <a16:creationId xmlns:a16="http://schemas.microsoft.com/office/drawing/2014/main" id="{EE709815-1921-409B-9036-068914A762CB}"/>
              </a:ext>
            </a:extLst>
          </p:cNvPr>
          <p:cNvSpPr txBox="1"/>
          <p:nvPr/>
        </p:nvSpPr>
        <p:spPr>
          <a:xfrm>
            <a:off x="792485" y="2664023"/>
            <a:ext cx="10153128" cy="3416320"/>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1600" b="1" dirty="0">
                <a:latin typeface="Times New Roman" panose="02020603050405020304" pitchFamily="18" charset="0"/>
                <a:cs typeface="Times New Roman" panose="02020603050405020304" pitchFamily="18" charset="0"/>
              </a:rPr>
              <a:t>Self-knowledge</a:t>
            </a:r>
            <a:r>
              <a:rPr lang="en-US" altLang="zh-CN" sz="1600" dirty="0">
                <a:latin typeface="Times New Roman" panose="02020603050405020304" pitchFamily="18" charset="0"/>
                <a:cs typeface="Times New Roman" panose="02020603050405020304" pitchFamily="18" charset="0"/>
              </a:rPr>
              <a:t>: We ask questions such as </a:t>
            </a:r>
            <a:r>
              <a:rPr lang="en-US" altLang="zh-CN" sz="1600" i="1" dirty="0">
                <a:latin typeface="Times New Roman" panose="02020603050405020304" pitchFamily="18" charset="0"/>
                <a:cs typeface="Times New Roman" panose="02020603050405020304" pitchFamily="18" charset="0"/>
              </a:rPr>
              <a:t>“Give an introduction of yourself” or “Describe your typical weekday schedule in broad strokes” </a:t>
            </a:r>
            <a:r>
              <a:rPr lang="en-US" altLang="zh-CN" sz="1600" dirty="0">
                <a:latin typeface="Times New Roman" panose="02020603050405020304" pitchFamily="18" charset="0"/>
                <a:cs typeface="Times New Roman" panose="02020603050405020304" pitchFamily="18" charset="0"/>
              </a:rPr>
              <a:t>that require the agent to maintain an understanding of their core characteristics.</a:t>
            </a:r>
          </a:p>
          <a:p>
            <a:pPr marL="342900" indent="-342900">
              <a:spcAft>
                <a:spcPts val="1200"/>
              </a:spcAft>
              <a:buFont typeface="Wingdings" panose="05000000000000000000" pitchFamily="2" charset="2"/>
              <a:buChar char="Ø"/>
            </a:pPr>
            <a:r>
              <a:rPr lang="en-US" altLang="zh-CN" sz="1600" b="1" dirty="0">
                <a:latin typeface="Times New Roman" panose="02020603050405020304" pitchFamily="18" charset="0"/>
                <a:cs typeface="Times New Roman" panose="02020603050405020304" pitchFamily="18" charset="0"/>
              </a:rPr>
              <a:t>Memory</a:t>
            </a:r>
            <a:r>
              <a:rPr lang="en-US" altLang="zh-CN" sz="1600" dirty="0">
                <a:latin typeface="Times New Roman" panose="02020603050405020304" pitchFamily="18" charset="0"/>
                <a:cs typeface="Times New Roman" panose="02020603050405020304" pitchFamily="18" charset="0"/>
              </a:rPr>
              <a:t>: We ask questions that prompt the agent to retrieve particular events or dialogues from their memory to answer properly, such as </a:t>
            </a:r>
            <a:r>
              <a:rPr lang="en-US" altLang="zh-CN" sz="1600" i="1" dirty="0">
                <a:latin typeface="Times New Roman" panose="02020603050405020304" pitchFamily="18" charset="0"/>
                <a:cs typeface="Times New Roman" panose="02020603050405020304" pitchFamily="18" charset="0"/>
              </a:rPr>
              <a:t>“Who is [name]?” or “Who is running for mayor?”</a:t>
            </a:r>
            <a:r>
              <a:rPr lang="en-US" altLang="zh-CN" sz="1600" dirty="0">
                <a:latin typeface="Times New Roman" panose="02020603050405020304" pitchFamily="18" charset="0"/>
                <a:cs typeface="Times New Roman" panose="02020603050405020304" pitchFamily="18" charset="0"/>
              </a:rPr>
              <a:t> </a:t>
            </a:r>
          </a:p>
          <a:p>
            <a:pPr marL="342900" indent="-342900">
              <a:spcAft>
                <a:spcPts val="1200"/>
              </a:spcAft>
              <a:buFont typeface="Wingdings" panose="05000000000000000000" pitchFamily="2" charset="2"/>
              <a:buChar char="Ø"/>
            </a:pPr>
            <a:r>
              <a:rPr lang="en-US" altLang="zh-CN" sz="1600" b="1" dirty="0">
                <a:latin typeface="Times New Roman" panose="02020603050405020304" pitchFamily="18" charset="0"/>
                <a:cs typeface="Times New Roman" panose="02020603050405020304" pitchFamily="18" charset="0"/>
              </a:rPr>
              <a:t>Plans</a:t>
            </a:r>
            <a:r>
              <a:rPr lang="en-US" altLang="zh-CN" sz="1600" dirty="0">
                <a:latin typeface="Times New Roman" panose="02020603050405020304" pitchFamily="18" charset="0"/>
                <a:cs typeface="Times New Roman" panose="02020603050405020304" pitchFamily="18" charset="0"/>
              </a:rPr>
              <a:t>: We ask questions that require the agent to retrieve their long-term plans, such as </a:t>
            </a:r>
            <a:r>
              <a:rPr lang="en-US" altLang="zh-CN" sz="1600" i="1" dirty="0">
                <a:latin typeface="Times New Roman" panose="02020603050405020304" pitchFamily="18" charset="0"/>
                <a:cs typeface="Times New Roman" panose="02020603050405020304" pitchFamily="18" charset="0"/>
              </a:rPr>
              <a:t>“What will you be doing at 10 am tomorrow?”</a:t>
            </a:r>
          </a:p>
          <a:p>
            <a:pPr marL="342900" indent="-342900">
              <a:spcAft>
                <a:spcPts val="1200"/>
              </a:spcAft>
              <a:buFont typeface="Wingdings" panose="05000000000000000000" pitchFamily="2" charset="2"/>
              <a:buChar char="Ø"/>
            </a:pPr>
            <a:r>
              <a:rPr lang="en-US" altLang="zh-CN" sz="1600" b="1" dirty="0">
                <a:latin typeface="Times New Roman" panose="02020603050405020304" pitchFamily="18" charset="0"/>
                <a:cs typeface="Times New Roman" panose="02020603050405020304" pitchFamily="18" charset="0"/>
              </a:rPr>
              <a:t>Reactions</a:t>
            </a:r>
            <a:r>
              <a:rPr lang="en-US" altLang="zh-CN" sz="1600" dirty="0">
                <a:latin typeface="Times New Roman" panose="02020603050405020304" pitchFamily="18" charset="0"/>
                <a:cs typeface="Times New Roman" panose="02020603050405020304" pitchFamily="18" charset="0"/>
              </a:rPr>
              <a:t>: As a baseline of believable behavior, we present hypothetical situations for which the agent needs to respond believably: </a:t>
            </a:r>
            <a:r>
              <a:rPr lang="en-US" altLang="zh-CN" sz="1600" i="1" dirty="0">
                <a:latin typeface="Times New Roman" panose="02020603050405020304" pitchFamily="18" charset="0"/>
                <a:cs typeface="Times New Roman" panose="02020603050405020304" pitchFamily="18" charset="0"/>
              </a:rPr>
              <a:t>“Your breakfast is burning! What would you do?”</a:t>
            </a:r>
          </a:p>
          <a:p>
            <a:pPr marL="342900" indent="-342900">
              <a:spcAft>
                <a:spcPts val="1200"/>
              </a:spcAft>
              <a:buFont typeface="Wingdings" panose="05000000000000000000" pitchFamily="2" charset="2"/>
              <a:buChar char="Ø"/>
            </a:pPr>
            <a:r>
              <a:rPr lang="en-US" altLang="zh-CN" sz="1600" b="1" dirty="0">
                <a:latin typeface="Times New Roman" panose="02020603050405020304" pitchFamily="18" charset="0"/>
                <a:cs typeface="Times New Roman" panose="02020603050405020304" pitchFamily="18" charset="0"/>
              </a:rPr>
              <a:t>Reflections</a:t>
            </a:r>
            <a:r>
              <a:rPr lang="en-US" altLang="zh-CN" sz="1600" dirty="0">
                <a:latin typeface="Times New Roman" panose="02020603050405020304" pitchFamily="18" charset="0"/>
                <a:cs typeface="Times New Roman" panose="02020603050405020304" pitchFamily="18" charset="0"/>
              </a:rPr>
              <a:t>: We ask questions that require the agents to leverage their deeper understanding of others and themselves gained through higher-level inferences, such as </a:t>
            </a:r>
            <a:r>
              <a:rPr lang="en-US" altLang="zh-CN" sz="1600" i="1" dirty="0">
                <a:latin typeface="Times New Roman" panose="02020603050405020304" pitchFamily="18" charset="0"/>
                <a:cs typeface="Times New Roman" panose="02020603050405020304" pitchFamily="18" charset="0"/>
              </a:rPr>
              <a:t>“If you were to spend time with one person you met recently, who would it be and why?”</a:t>
            </a:r>
          </a:p>
        </p:txBody>
      </p:sp>
    </p:spTree>
    <p:extLst>
      <p:ext uri="{BB962C8B-B14F-4D97-AF65-F5344CB8AC3E}">
        <p14:creationId xmlns:p14="http://schemas.microsoft.com/office/powerpoint/2010/main" val="766778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Effect transition="in" filter="fade">
                                      <p:cBhvr>
                                        <p:cTn id="18" dur="500"/>
                                        <p:tgtEl>
                                          <p:spTgt spid="5">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500"/>
                                        <p:tgtEl>
                                          <p:spTgt spid="5">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Results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pic>
        <p:nvPicPr>
          <p:cNvPr id="4" name="图片 3">
            <a:extLst>
              <a:ext uri="{FF2B5EF4-FFF2-40B4-BE49-F238E27FC236}">
                <a16:creationId xmlns:a16="http://schemas.microsoft.com/office/drawing/2014/main" id="{EE933FBB-1B27-4214-A0E3-E07D67A1F67B}"/>
              </a:ext>
            </a:extLst>
          </p:cNvPr>
          <p:cNvPicPr>
            <a:picLocks noChangeAspect="1"/>
          </p:cNvPicPr>
          <p:nvPr/>
        </p:nvPicPr>
        <p:blipFill>
          <a:blip r:embed="rId3"/>
          <a:stretch>
            <a:fillRect/>
          </a:stretch>
        </p:blipFill>
        <p:spPr>
          <a:xfrm>
            <a:off x="2880717" y="1223863"/>
            <a:ext cx="5449060" cy="4753638"/>
          </a:xfrm>
          <a:prstGeom prst="rect">
            <a:avLst/>
          </a:prstGeom>
        </p:spPr>
      </p:pic>
    </p:spTree>
    <p:extLst>
      <p:ext uri="{BB962C8B-B14F-4D97-AF65-F5344CB8AC3E}">
        <p14:creationId xmlns:p14="http://schemas.microsoft.com/office/powerpoint/2010/main" val="20374603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Problems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5" name="文本框 4">
            <a:extLst>
              <a:ext uri="{FF2B5EF4-FFF2-40B4-BE49-F238E27FC236}">
                <a16:creationId xmlns:a16="http://schemas.microsoft.com/office/drawing/2014/main" id="{1C5958B7-6338-4B34-81CA-9178D59CE0A8}"/>
              </a:ext>
            </a:extLst>
          </p:cNvPr>
          <p:cNvSpPr txBox="1"/>
          <p:nvPr/>
        </p:nvSpPr>
        <p:spPr>
          <a:xfrm>
            <a:off x="500964" y="1151855"/>
            <a:ext cx="10153128" cy="2154436"/>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1800" dirty="0">
                <a:latin typeface="Times New Roman" panose="02020603050405020304" pitchFamily="18" charset="0"/>
                <a:cs typeface="Times New Roman" panose="02020603050405020304" pitchFamily="18" charset="0"/>
              </a:rPr>
              <a:t>Generative agents maybe </a:t>
            </a:r>
            <a:r>
              <a:rPr lang="en-US" altLang="zh-CN" sz="1800" b="1" dirty="0">
                <a:latin typeface="Times New Roman" panose="02020603050405020304" pitchFamily="18" charset="0"/>
                <a:cs typeface="Times New Roman" panose="02020603050405020304" pitchFamily="18" charset="0"/>
              </a:rPr>
              <a:t>fail to retrieve the correct instances </a:t>
            </a:r>
            <a:r>
              <a:rPr lang="en-US" altLang="zh-CN" sz="1800" dirty="0">
                <a:latin typeface="Times New Roman" panose="02020603050405020304" pitchFamily="18" charset="0"/>
                <a:cs typeface="Times New Roman" panose="02020603050405020304" pitchFamily="18" charset="0"/>
              </a:rPr>
              <a:t>from their memory.</a:t>
            </a:r>
          </a:p>
          <a:p>
            <a:pPr marL="918845" lvl="1" indent="-342900">
              <a:spcAft>
                <a:spcPts val="1200"/>
              </a:spcAft>
              <a:buFont typeface="Arial" panose="020B0604020202020204" pitchFamily="34" charset="0"/>
              <a:buChar char="•"/>
            </a:pPr>
            <a:r>
              <a:rPr lang="en-US" altLang="zh-CN" sz="1600" i="1" dirty="0">
                <a:latin typeface="Times New Roman" panose="02020603050405020304" pitchFamily="18" charset="0"/>
                <a:cs typeface="Times New Roman" panose="02020603050405020304" pitchFamily="18" charset="0"/>
              </a:rPr>
              <a:t>When asked about the local election, Rajiv Patel responded with “I haven’t been following the election too closely,” even though he had heard about Sam’s candidacy.</a:t>
            </a:r>
          </a:p>
          <a:p>
            <a:pPr marL="918845" lvl="1" indent="-342900">
              <a:spcAft>
                <a:spcPts val="1200"/>
              </a:spcAft>
              <a:buFont typeface="Arial" panose="020B0604020202020204" pitchFamily="34" charset="0"/>
              <a:buChar char="•"/>
            </a:pPr>
            <a:r>
              <a:rPr lang="en-US" altLang="zh-CN" sz="1600" i="1" dirty="0">
                <a:latin typeface="Times New Roman" panose="02020603050405020304" pitchFamily="18" charset="0"/>
                <a:cs typeface="Times New Roman" panose="02020603050405020304" pitchFamily="18" charset="0"/>
              </a:rPr>
              <a:t>In some cases, the agents would retrieve an </a:t>
            </a:r>
            <a:r>
              <a:rPr lang="en-US" altLang="zh-CN" sz="1600" b="1" i="1" dirty="0">
                <a:latin typeface="Times New Roman" panose="02020603050405020304" pitchFamily="18" charset="0"/>
                <a:cs typeface="Times New Roman" panose="02020603050405020304" pitchFamily="18" charset="0"/>
              </a:rPr>
              <a:t>incomplete memory fragment</a:t>
            </a:r>
            <a:r>
              <a:rPr lang="en-US" altLang="zh-CN" sz="1600" i="1" dirty="0">
                <a:latin typeface="Times New Roman" panose="02020603050405020304" pitchFamily="18" charset="0"/>
                <a:cs typeface="Times New Roman" panose="02020603050405020304" pitchFamily="18" charset="0"/>
              </a:rPr>
              <a:t>: when Tom was asked about Isabella’s Valentine’s Day party, he responded “Uh, I’m actually </a:t>
            </a:r>
            <a:r>
              <a:rPr lang="en-US" altLang="zh-CN" sz="1600" b="1" i="1" dirty="0">
                <a:latin typeface="Times New Roman" panose="02020603050405020304" pitchFamily="18" charset="0"/>
                <a:cs typeface="Times New Roman" panose="02020603050405020304" pitchFamily="18" charset="0"/>
              </a:rPr>
              <a:t>not sure </a:t>
            </a:r>
            <a:r>
              <a:rPr lang="en-US" altLang="zh-CN" sz="1600" i="1" dirty="0">
                <a:latin typeface="Times New Roman" panose="02020603050405020304" pitchFamily="18" charset="0"/>
                <a:cs typeface="Times New Roman" panose="02020603050405020304" pitchFamily="18" charset="0"/>
              </a:rPr>
              <a:t>if there is a Valentine’s Day party. But </a:t>
            </a:r>
            <a:r>
              <a:rPr lang="en-US" altLang="zh-CN" sz="1600" b="1" i="1" dirty="0">
                <a:latin typeface="Times New Roman" panose="02020603050405020304" pitchFamily="18" charset="0"/>
                <a:cs typeface="Times New Roman" panose="02020603050405020304" pitchFamily="18" charset="0"/>
              </a:rPr>
              <a:t>I do remember </a:t>
            </a:r>
            <a:r>
              <a:rPr lang="en-US" altLang="zh-CN" sz="1600" i="1" dirty="0">
                <a:latin typeface="Times New Roman" panose="02020603050405020304" pitchFamily="18" charset="0"/>
                <a:cs typeface="Times New Roman" panose="02020603050405020304" pitchFamily="18" charset="0"/>
              </a:rPr>
              <a:t>that I need to </a:t>
            </a:r>
            <a:r>
              <a:rPr lang="en-US" altLang="zh-CN" sz="1600" b="1" i="1" dirty="0">
                <a:latin typeface="Times New Roman" panose="02020603050405020304" pitchFamily="18" charset="0"/>
                <a:cs typeface="Times New Roman" panose="02020603050405020304" pitchFamily="18" charset="0"/>
              </a:rPr>
              <a:t>discuss</a:t>
            </a:r>
            <a:r>
              <a:rPr lang="en-US" altLang="zh-CN" sz="1600" i="1" dirty="0">
                <a:latin typeface="Times New Roman" panose="02020603050405020304" pitchFamily="18" charset="0"/>
                <a:cs typeface="Times New Roman" panose="02020603050405020304" pitchFamily="18" charset="0"/>
              </a:rPr>
              <a:t> the upcoming local mayoral election and my thoughts on Sam Moore with Isabella Rodriguez </a:t>
            </a:r>
            <a:r>
              <a:rPr lang="en-US" altLang="zh-CN" sz="1600" b="1" i="1" dirty="0">
                <a:latin typeface="Times New Roman" panose="02020603050405020304" pitchFamily="18" charset="0"/>
                <a:cs typeface="Times New Roman" panose="02020603050405020304" pitchFamily="18" charset="0"/>
              </a:rPr>
              <a:t>at the party</a:t>
            </a:r>
            <a:r>
              <a:rPr lang="en-US" altLang="zh-CN" sz="1600" i="1" dirty="0">
                <a:latin typeface="Times New Roman" panose="02020603050405020304" pitchFamily="18" charset="0"/>
                <a:cs typeface="Times New Roman" panose="02020603050405020304" pitchFamily="18" charset="0"/>
              </a:rPr>
              <a:t>, if one is happening!” </a:t>
            </a:r>
          </a:p>
        </p:txBody>
      </p:sp>
      <p:sp>
        <p:nvSpPr>
          <p:cNvPr id="6" name="文本框 5">
            <a:extLst>
              <a:ext uri="{FF2B5EF4-FFF2-40B4-BE49-F238E27FC236}">
                <a16:creationId xmlns:a16="http://schemas.microsoft.com/office/drawing/2014/main" id="{6EE1B06B-C7C8-4BE7-A8FF-22713ECC9B59}"/>
              </a:ext>
            </a:extLst>
          </p:cNvPr>
          <p:cNvSpPr txBox="1"/>
          <p:nvPr/>
        </p:nvSpPr>
        <p:spPr>
          <a:xfrm>
            <a:off x="500964" y="3600127"/>
            <a:ext cx="10153128" cy="1015663"/>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1800" dirty="0">
                <a:latin typeface="Times New Roman" panose="02020603050405020304" pitchFamily="18" charset="0"/>
                <a:cs typeface="Times New Roman" panose="02020603050405020304" pitchFamily="18" charset="0"/>
              </a:rPr>
              <a:t>At times, the agents </a:t>
            </a:r>
            <a:r>
              <a:rPr lang="en-US" altLang="zh-CN" sz="1800" b="1" dirty="0">
                <a:latin typeface="Times New Roman" panose="02020603050405020304" pitchFamily="18" charset="0"/>
                <a:cs typeface="Times New Roman" panose="02020603050405020304" pitchFamily="18" charset="0"/>
              </a:rPr>
              <a:t>hallucinated embellishments </a:t>
            </a:r>
            <a:r>
              <a:rPr lang="en-US" altLang="zh-CN" sz="1800" dirty="0">
                <a:latin typeface="Times New Roman" panose="02020603050405020304" pitchFamily="18" charset="0"/>
                <a:cs typeface="Times New Roman" panose="02020603050405020304" pitchFamily="18" charset="0"/>
              </a:rPr>
              <a:t>to their knowledge.</a:t>
            </a:r>
          </a:p>
          <a:p>
            <a:pPr marL="918845" lvl="1" indent="-342900">
              <a:spcAft>
                <a:spcPts val="1200"/>
              </a:spcAft>
              <a:buFont typeface="Arial" panose="020B0604020202020204" pitchFamily="34" charset="0"/>
              <a:buChar char="•"/>
            </a:pPr>
            <a:r>
              <a:rPr lang="en-US" altLang="zh-CN" sz="1600" i="1" dirty="0">
                <a:latin typeface="Times New Roman" panose="02020603050405020304" pitchFamily="18" charset="0"/>
                <a:cs typeface="Times New Roman" panose="02020603050405020304" pitchFamily="18" charset="0"/>
              </a:rPr>
              <a:t>Isabella said that “Sam’s going to make an announcement tomorrow”, however, Sam and Isabella had not discussed any such plans.</a:t>
            </a:r>
          </a:p>
        </p:txBody>
      </p:sp>
      <p:sp>
        <p:nvSpPr>
          <p:cNvPr id="7" name="文本框 6">
            <a:extLst>
              <a:ext uri="{FF2B5EF4-FFF2-40B4-BE49-F238E27FC236}">
                <a16:creationId xmlns:a16="http://schemas.microsoft.com/office/drawing/2014/main" id="{50BCDB6C-7E89-4A27-AB47-90E42399826F}"/>
              </a:ext>
            </a:extLst>
          </p:cNvPr>
          <p:cNvSpPr txBox="1"/>
          <p:nvPr/>
        </p:nvSpPr>
        <p:spPr>
          <a:xfrm>
            <a:off x="500964" y="4786515"/>
            <a:ext cx="10153128" cy="1292662"/>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1800" dirty="0">
                <a:latin typeface="Times New Roman" panose="02020603050405020304" pitchFamily="18" charset="0"/>
                <a:cs typeface="Times New Roman" panose="02020603050405020304" pitchFamily="18" charset="0"/>
              </a:rPr>
              <a:t>Agents may also embellish their knowledge </a:t>
            </a:r>
            <a:r>
              <a:rPr lang="en-US" altLang="zh-CN" sz="1800" b="1" dirty="0">
                <a:latin typeface="Times New Roman" panose="02020603050405020304" pitchFamily="18" charset="0"/>
                <a:cs typeface="Times New Roman" panose="02020603050405020304" pitchFamily="18" charset="0"/>
              </a:rPr>
              <a:t>based on the world knowledge encoded in the language model</a:t>
            </a:r>
            <a:r>
              <a:rPr lang="en-US" altLang="zh-CN" sz="1800" dirty="0">
                <a:latin typeface="Times New Roman" panose="02020603050405020304" pitchFamily="18" charset="0"/>
                <a:cs typeface="Times New Roman" panose="02020603050405020304" pitchFamily="18" charset="0"/>
              </a:rPr>
              <a:t> used to generate their responses. </a:t>
            </a:r>
          </a:p>
          <a:p>
            <a:pPr marL="918845" lvl="1" indent="-342900">
              <a:spcAft>
                <a:spcPts val="1200"/>
              </a:spcAft>
              <a:buFont typeface="Arial" panose="020B0604020202020204" pitchFamily="34" charset="0"/>
              <a:buChar char="•"/>
            </a:pPr>
            <a:r>
              <a:rPr lang="en-US" altLang="zh-CN" sz="1600" i="1" dirty="0">
                <a:latin typeface="Times New Roman" panose="02020603050405020304" pitchFamily="18" charset="0"/>
                <a:cs typeface="Times New Roman" panose="02020603050405020304" pitchFamily="18" charset="0"/>
              </a:rPr>
              <a:t>This was observed when Yuriko described her neighbor, Adam Smith, as an economist who “authored Wealth of Nations”, a book written by an 18th-century economist of the same name.</a:t>
            </a:r>
          </a:p>
        </p:txBody>
      </p:sp>
    </p:spTree>
    <p:extLst>
      <p:ext uri="{BB962C8B-B14F-4D97-AF65-F5344CB8AC3E}">
        <p14:creationId xmlns:p14="http://schemas.microsoft.com/office/powerpoint/2010/main" val="2482193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fade">
                                      <p:cBhvr>
                                        <p:cTn id="15" dur="500"/>
                                        <p:tgtEl>
                                          <p:spTgt spid="7">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xEl>
                                              <p:pRg st="1" end="1"/>
                                            </p:txEl>
                                          </p:spTgt>
                                        </p:tgtEl>
                                        <p:attrNameLst>
                                          <p:attrName>style.visibility</p:attrName>
                                        </p:attrNameLst>
                                      </p:cBhvr>
                                      <p:to>
                                        <p:strVal val="visible"/>
                                      </p:to>
                                    </p:set>
                                    <p:animEffect transition="in" filter="fade">
                                      <p:cBhvr>
                                        <p:cTn id="18"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39F24281-AD19-EB42-A7BA-345EBD617D57}"/>
              </a:ext>
            </a:extLst>
          </p:cNvPr>
          <p:cNvSpPr txBox="1">
            <a:spLocks noChangeArrowheads="1"/>
          </p:cNvSpPr>
          <p:nvPr/>
        </p:nvSpPr>
        <p:spPr>
          <a:xfrm>
            <a:off x="1224533" y="503783"/>
            <a:ext cx="9289032" cy="5184576"/>
          </a:xfrm>
          <a:prstGeom prst="rect">
            <a:avLst/>
          </a:prstGeom>
          <a:ln/>
        </p:spPr>
        <p:txBody>
          <a:bodyPr/>
          <a:lst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rPr>
              <a:t>Introduction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behavior and interaction</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architecture</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Sandbox environment implementation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Controlled evaluation </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End-to-end evaluation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Discussion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Conclusion</a:t>
            </a:r>
          </a:p>
        </p:txBody>
      </p:sp>
      <p:sp>
        <p:nvSpPr>
          <p:cNvPr id="3" name="灯片编号占位符 2">
            <a:extLst>
              <a:ext uri="{FF2B5EF4-FFF2-40B4-BE49-F238E27FC236}">
                <a16:creationId xmlns:a16="http://schemas.microsoft.com/office/drawing/2014/main" id="{0E39A186-51B7-4C19-ABBF-88BAE06474C9}"/>
              </a:ext>
            </a:extLst>
          </p:cNvPr>
          <p:cNvSpPr>
            <a:spLocks noGrp="1"/>
          </p:cNvSpPr>
          <p:nvPr>
            <p:ph type="sldNum" sz="quarter" idx="12"/>
          </p:nvPr>
        </p:nvSpPr>
        <p:spPr/>
        <p:txBody>
          <a:bodyPr/>
          <a:lstStyle/>
          <a:p>
            <a:fld id="{B91EE9DE-39C0-45B1-B406-4DEC767CB4A8}" type="slidenum">
              <a:rPr lang="zh-CN" altLang="en-US" smtClean="0"/>
              <a:t>28</a:t>
            </a:fld>
            <a:endParaRPr lang="zh-CN" altLang="en-US"/>
          </a:p>
        </p:txBody>
      </p:sp>
    </p:spTree>
    <p:extLst>
      <p:ext uri="{BB962C8B-B14F-4D97-AF65-F5344CB8AC3E}">
        <p14:creationId xmlns:p14="http://schemas.microsoft.com/office/powerpoint/2010/main" val="1138446272"/>
      </p:ext>
    </p:extLst>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Long "Continuous" Time Series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684472" y="5567588"/>
            <a:ext cx="10153128" cy="461665"/>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Time series sampled from an underlying (continuous) physical process</a:t>
            </a:r>
          </a:p>
        </p:txBody>
      </p:sp>
      <p:pic>
        <p:nvPicPr>
          <p:cNvPr id="4" name="图片 3">
            <a:extLst>
              <a:ext uri="{FF2B5EF4-FFF2-40B4-BE49-F238E27FC236}">
                <a16:creationId xmlns:a16="http://schemas.microsoft.com/office/drawing/2014/main" id="{3BE837FE-5455-4D63-8E89-420EE956518E}"/>
              </a:ext>
            </a:extLst>
          </p:cNvPr>
          <p:cNvPicPr>
            <a:picLocks noChangeAspect="1"/>
          </p:cNvPicPr>
          <p:nvPr/>
        </p:nvPicPr>
        <p:blipFill>
          <a:blip r:embed="rId3"/>
          <a:stretch>
            <a:fillRect/>
          </a:stretch>
        </p:blipFill>
        <p:spPr>
          <a:xfrm>
            <a:off x="576461" y="-1"/>
            <a:ext cx="10003878" cy="6480175"/>
          </a:xfrm>
          <a:prstGeom prst="rect">
            <a:avLst/>
          </a:prstGeom>
        </p:spPr>
      </p:pic>
    </p:spTree>
    <p:extLst>
      <p:ext uri="{BB962C8B-B14F-4D97-AF65-F5344CB8AC3E}">
        <p14:creationId xmlns:p14="http://schemas.microsoft.com/office/powerpoint/2010/main" val="2436230592"/>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39F24281-AD19-EB42-A7BA-345EBD617D57}"/>
              </a:ext>
            </a:extLst>
          </p:cNvPr>
          <p:cNvSpPr txBox="1">
            <a:spLocks noChangeArrowheads="1"/>
          </p:cNvSpPr>
          <p:nvPr/>
        </p:nvSpPr>
        <p:spPr>
          <a:xfrm>
            <a:off x="1368549" y="575791"/>
            <a:ext cx="9289032" cy="5184576"/>
          </a:xfrm>
          <a:prstGeom prst="rect">
            <a:avLst/>
          </a:prstGeom>
          <a:ln/>
        </p:spPr>
        <p:txBody>
          <a:bodyPr/>
          <a:lst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ea typeface="宋体" panose="02010600030101010101" pitchFamily="2" charset="-122"/>
                <a:cs typeface="Times New Roman" panose="02020603050405020304" pitchFamily="18" charset="0"/>
              </a:rPr>
              <a:t>Introduction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behavior and interaction</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architecture</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Sandbox environment implementation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Controlled evaluation </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End-to-end evaluation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Discussion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Conclusion</a:t>
            </a:r>
          </a:p>
        </p:txBody>
      </p:sp>
      <p:sp>
        <p:nvSpPr>
          <p:cNvPr id="3" name="灯片编号占位符 2">
            <a:extLst>
              <a:ext uri="{FF2B5EF4-FFF2-40B4-BE49-F238E27FC236}">
                <a16:creationId xmlns:a16="http://schemas.microsoft.com/office/drawing/2014/main" id="{0E39A186-51B7-4C19-ABBF-88BAE06474C9}"/>
              </a:ext>
            </a:extLst>
          </p:cNvPr>
          <p:cNvSpPr>
            <a:spLocks noGrp="1"/>
          </p:cNvSpPr>
          <p:nvPr>
            <p:ph type="sldNum" sz="quarter" idx="12"/>
          </p:nvPr>
        </p:nvSpPr>
        <p:spPr/>
        <p:txBody>
          <a:bodyPr/>
          <a:lstStyle/>
          <a:p>
            <a:fld id="{B91EE9DE-39C0-45B1-B406-4DEC767CB4A8}" type="slidenum">
              <a:rPr lang="zh-CN" altLang="en-US" smtClean="0"/>
              <a:t>3</a:t>
            </a:fld>
            <a:endParaRPr lang="zh-CN" altLang="en-US"/>
          </a:p>
        </p:txBody>
      </p:sp>
    </p:spTree>
    <p:extLst>
      <p:ext uri="{BB962C8B-B14F-4D97-AF65-F5344CB8AC3E}">
        <p14:creationId xmlns:p14="http://schemas.microsoft.com/office/powerpoint/2010/main" val="2635441251"/>
      </p:ext>
    </p:extLst>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Problems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4" name="文本框 3">
            <a:extLst>
              <a:ext uri="{FF2B5EF4-FFF2-40B4-BE49-F238E27FC236}">
                <a16:creationId xmlns:a16="http://schemas.microsoft.com/office/drawing/2014/main" id="{5E62273D-B6E3-4724-B35A-F02C348F6FD8}"/>
              </a:ext>
            </a:extLst>
          </p:cNvPr>
          <p:cNvSpPr txBox="1"/>
          <p:nvPr/>
        </p:nvSpPr>
        <p:spPr>
          <a:xfrm>
            <a:off x="576461" y="1009475"/>
            <a:ext cx="10153128" cy="2431435"/>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1800" dirty="0">
                <a:latin typeface="Times New Roman" panose="02020603050405020304" pitchFamily="18" charset="0"/>
                <a:cs typeface="Times New Roman" panose="02020603050405020304" pitchFamily="18" charset="0"/>
              </a:rPr>
              <a:t>The authors noticed erratic behaviors caused by misclassification of what is considered proper behavior, especially when the certain locations that are </a:t>
            </a:r>
            <a:r>
              <a:rPr lang="en-US" altLang="zh-CN" sz="1800" b="1" dirty="0">
                <a:latin typeface="Times New Roman" panose="02020603050405020304" pitchFamily="18" charset="0"/>
                <a:cs typeface="Times New Roman" panose="02020603050405020304" pitchFamily="18" charset="0"/>
              </a:rPr>
              <a:t>hard to describe in natural language</a:t>
            </a:r>
            <a:r>
              <a:rPr lang="en-US" altLang="zh-CN" sz="1800" dirty="0">
                <a:latin typeface="Times New Roman" panose="02020603050405020304" pitchFamily="18" charset="0"/>
                <a:cs typeface="Times New Roman" panose="02020603050405020304" pitchFamily="18" charset="0"/>
              </a:rPr>
              <a:t>. </a:t>
            </a:r>
          </a:p>
          <a:p>
            <a:pPr marL="918845" lvl="1" indent="-342900">
              <a:spcAft>
                <a:spcPts val="1200"/>
              </a:spcAft>
              <a:buFont typeface="Arial" panose="020B0604020202020204" pitchFamily="34" charset="0"/>
              <a:buChar char="•"/>
            </a:pPr>
            <a:r>
              <a:rPr lang="en-US" altLang="zh-CN" sz="1600" i="1" dirty="0">
                <a:latin typeface="Times New Roman" panose="02020603050405020304" pitchFamily="18" charset="0"/>
                <a:cs typeface="Times New Roman" panose="02020603050405020304" pitchFamily="18" charset="0"/>
              </a:rPr>
              <a:t>For instance, the college dorm has a bathroom that can only be occupied by one person despite its name, but some agents assumed that the bathroom is for more than one person because dorm bathrooms tend to support multiple people concurrently and choose to enter it when another person is inside. </a:t>
            </a:r>
          </a:p>
          <a:p>
            <a:pPr marL="918845" lvl="1" indent="-342900">
              <a:spcAft>
                <a:spcPts val="1200"/>
              </a:spcAft>
              <a:buFont typeface="Arial" panose="020B0604020202020204" pitchFamily="34" charset="0"/>
              <a:buChar char="•"/>
            </a:pPr>
            <a:r>
              <a:rPr lang="en-US" altLang="zh-CN" sz="1600" i="1" dirty="0">
                <a:latin typeface="Times New Roman" panose="02020603050405020304" pitchFamily="18" charset="0"/>
                <a:cs typeface="Times New Roman" panose="02020603050405020304" pitchFamily="18" charset="0"/>
              </a:rPr>
              <a:t>Likewise, agents in Smallville may not realize that certain places are closed after a certain hour and still decide to enter them. For instance, the stores in Smallville all close around 5 pm, but occasionally, a few agents enter the store after 5 pm.</a:t>
            </a:r>
          </a:p>
        </p:txBody>
      </p:sp>
      <p:sp>
        <p:nvSpPr>
          <p:cNvPr id="6" name="文本框 5">
            <a:extLst>
              <a:ext uri="{FF2B5EF4-FFF2-40B4-BE49-F238E27FC236}">
                <a16:creationId xmlns:a16="http://schemas.microsoft.com/office/drawing/2014/main" id="{8E88C38F-3DE0-4475-8E0E-014FD63445FD}"/>
              </a:ext>
            </a:extLst>
          </p:cNvPr>
          <p:cNvSpPr txBox="1"/>
          <p:nvPr/>
        </p:nvSpPr>
        <p:spPr>
          <a:xfrm>
            <a:off x="477987" y="3672135"/>
            <a:ext cx="10153128" cy="1292662"/>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1800" dirty="0">
                <a:latin typeface="Times New Roman" panose="02020603050405020304" pitchFamily="18" charset="0"/>
                <a:cs typeface="Times New Roman" panose="02020603050405020304" pitchFamily="18" charset="0"/>
              </a:rPr>
              <a:t>The authors observed possible effects of </a:t>
            </a:r>
            <a:r>
              <a:rPr lang="en-US" altLang="zh-CN" sz="1800" b="1" dirty="0">
                <a:latin typeface="Times New Roman" panose="02020603050405020304" pitchFamily="18" charset="0"/>
                <a:cs typeface="Times New Roman" panose="02020603050405020304" pitchFamily="18" charset="0"/>
              </a:rPr>
              <a:t>instruction tuning</a:t>
            </a:r>
            <a:r>
              <a:rPr lang="en-US" altLang="zh-CN" sz="1800" dirty="0">
                <a:latin typeface="Times New Roman" panose="02020603050405020304" pitchFamily="18" charset="0"/>
                <a:cs typeface="Times New Roman" panose="02020603050405020304" pitchFamily="18" charset="0"/>
              </a:rPr>
              <a:t>, which seemed to guide the behavior of the agents to be </a:t>
            </a:r>
            <a:r>
              <a:rPr lang="en-US" altLang="zh-CN" sz="1800" b="1" dirty="0">
                <a:latin typeface="Times New Roman" panose="02020603050405020304" pitchFamily="18" charset="0"/>
                <a:cs typeface="Times New Roman" panose="02020603050405020304" pitchFamily="18" charset="0"/>
              </a:rPr>
              <a:t>too polite and cooperative </a:t>
            </a:r>
            <a:r>
              <a:rPr lang="en-US" altLang="zh-CN" sz="1800" dirty="0">
                <a:latin typeface="Times New Roman" panose="02020603050405020304" pitchFamily="18" charset="0"/>
                <a:cs typeface="Times New Roman" panose="02020603050405020304" pitchFamily="18" charset="0"/>
              </a:rPr>
              <a:t>overall.</a:t>
            </a:r>
          </a:p>
          <a:p>
            <a:pPr marL="918845" lvl="1" indent="-342900">
              <a:spcAft>
                <a:spcPts val="1200"/>
              </a:spcAft>
              <a:buFont typeface="Arial" panose="020B0604020202020204" pitchFamily="34" charset="0"/>
              <a:buChar char="•"/>
            </a:pPr>
            <a:r>
              <a:rPr lang="en-US" altLang="zh-CN" sz="1600" i="1" dirty="0">
                <a:latin typeface="Times New Roman" panose="02020603050405020304" pitchFamily="18" charset="0"/>
                <a:cs typeface="Times New Roman" panose="02020603050405020304" pitchFamily="18" charset="0"/>
              </a:rPr>
              <a:t>When Mei talked with her husband John, she often ended the conversation </a:t>
            </a:r>
            <a:r>
              <a:rPr lang="en-US" altLang="zh-CN" sz="1600" b="1" i="1" dirty="0">
                <a:latin typeface="Times New Roman" panose="02020603050405020304" pitchFamily="18" charset="0"/>
                <a:cs typeface="Times New Roman" panose="02020603050405020304" pitchFamily="18" charset="0"/>
              </a:rPr>
              <a:t>too formally </a:t>
            </a:r>
            <a:r>
              <a:rPr lang="en-US" altLang="zh-CN" sz="1600" i="1" dirty="0">
                <a:latin typeface="Times New Roman" panose="02020603050405020304" pitchFamily="18" charset="0"/>
                <a:cs typeface="Times New Roman" panose="02020603050405020304" pitchFamily="18" charset="0"/>
              </a:rPr>
              <a:t>, “It was good talking to you as always.”</a:t>
            </a:r>
          </a:p>
        </p:txBody>
      </p:sp>
    </p:spTree>
    <p:extLst>
      <p:ext uri="{BB962C8B-B14F-4D97-AF65-F5344CB8AC3E}">
        <p14:creationId xmlns:p14="http://schemas.microsoft.com/office/powerpoint/2010/main" val="56126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39F24281-AD19-EB42-A7BA-345EBD617D57}"/>
              </a:ext>
            </a:extLst>
          </p:cNvPr>
          <p:cNvSpPr txBox="1">
            <a:spLocks noChangeArrowheads="1"/>
          </p:cNvSpPr>
          <p:nvPr/>
        </p:nvSpPr>
        <p:spPr>
          <a:xfrm>
            <a:off x="1224533" y="503783"/>
            <a:ext cx="9289032" cy="5184576"/>
          </a:xfrm>
          <a:prstGeom prst="rect">
            <a:avLst/>
          </a:prstGeom>
          <a:ln/>
        </p:spPr>
        <p:txBody>
          <a:bodyPr/>
          <a:lst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rPr>
              <a:t>Introduction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behavior and interaction</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architecture</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Sandbox environment implementation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Controlled evaluation </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End-to-end evaluation</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Discussion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Conclusion</a:t>
            </a:r>
          </a:p>
        </p:txBody>
      </p:sp>
      <p:sp>
        <p:nvSpPr>
          <p:cNvPr id="3" name="灯片编号占位符 2">
            <a:extLst>
              <a:ext uri="{FF2B5EF4-FFF2-40B4-BE49-F238E27FC236}">
                <a16:creationId xmlns:a16="http://schemas.microsoft.com/office/drawing/2014/main" id="{0E39A186-51B7-4C19-ABBF-88BAE06474C9}"/>
              </a:ext>
            </a:extLst>
          </p:cNvPr>
          <p:cNvSpPr>
            <a:spLocks noGrp="1"/>
          </p:cNvSpPr>
          <p:nvPr>
            <p:ph type="sldNum" sz="quarter" idx="12"/>
          </p:nvPr>
        </p:nvSpPr>
        <p:spPr/>
        <p:txBody>
          <a:bodyPr/>
          <a:lstStyle/>
          <a:p>
            <a:fld id="{B91EE9DE-39C0-45B1-B406-4DEC767CB4A8}" type="slidenum">
              <a:rPr lang="zh-CN" altLang="en-US" smtClean="0"/>
              <a:t>31</a:t>
            </a:fld>
            <a:endParaRPr lang="zh-CN" altLang="en-US"/>
          </a:p>
        </p:txBody>
      </p:sp>
    </p:spTree>
    <p:extLst>
      <p:ext uri="{BB962C8B-B14F-4D97-AF65-F5344CB8AC3E}">
        <p14:creationId xmlns:p14="http://schemas.microsoft.com/office/powerpoint/2010/main" val="1586758057"/>
      </p:ext>
    </p:extLst>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Future Work and Limitations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792485" y="1295871"/>
            <a:ext cx="10153128" cy="4031873"/>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1800" b="1" dirty="0">
                <a:latin typeface="Times New Roman" panose="02020603050405020304" pitchFamily="18" charset="0"/>
                <a:cs typeface="Times New Roman" panose="02020603050405020304" pitchFamily="18" charset="0"/>
              </a:rPr>
              <a:t>Cost-effective</a:t>
            </a:r>
            <a:r>
              <a:rPr lang="en-US" altLang="zh-CN" sz="1800" dirty="0">
                <a:latin typeface="Times New Roman" panose="02020603050405020304" pitchFamily="18" charset="0"/>
                <a:cs typeface="Times New Roman" panose="02020603050405020304" pitchFamily="18" charset="0"/>
              </a:rPr>
              <a:t>. The present study simulated 25 agents for two days, costing thousands of dollars in token credits and taking multiple days to complete. </a:t>
            </a:r>
          </a:p>
          <a:p>
            <a:pPr marL="342900" indent="-342900">
              <a:spcAft>
                <a:spcPts val="1200"/>
              </a:spcAft>
              <a:buFont typeface="Wingdings" panose="05000000000000000000" pitchFamily="2" charset="2"/>
              <a:buChar char="Ø"/>
            </a:pPr>
            <a:r>
              <a:rPr lang="en-US" altLang="zh-CN" sz="1800" b="1" dirty="0">
                <a:latin typeface="Times New Roman" panose="02020603050405020304" pitchFamily="18" charset="0"/>
                <a:cs typeface="Times New Roman" panose="02020603050405020304" pitchFamily="18" charset="0"/>
              </a:rPr>
              <a:t>More effective performance testing. </a:t>
            </a:r>
            <a:r>
              <a:rPr lang="en-US" altLang="zh-CN" sz="1800" dirty="0">
                <a:latin typeface="Times New Roman" panose="02020603050405020304" pitchFamily="18" charset="0"/>
                <a:cs typeface="Times New Roman" panose="02020603050405020304" pitchFamily="18" charset="0"/>
              </a:rPr>
              <a:t>Future research should aim to observe the behavior of generative agents over an </a:t>
            </a:r>
            <a:r>
              <a:rPr lang="en-US" altLang="zh-CN" sz="1800" b="1" dirty="0">
                <a:latin typeface="Times New Roman" panose="02020603050405020304" pitchFamily="18" charset="0"/>
                <a:cs typeface="Times New Roman" panose="02020603050405020304" pitchFamily="18" charset="0"/>
              </a:rPr>
              <a:t>extended period </a:t>
            </a:r>
            <a:r>
              <a:rPr lang="en-US" altLang="zh-CN" sz="1800" dirty="0">
                <a:latin typeface="Times New Roman" panose="02020603050405020304" pitchFamily="18" charset="0"/>
                <a:cs typeface="Times New Roman" panose="02020603050405020304" pitchFamily="18" charset="0"/>
              </a:rPr>
              <a:t>to gain a more comprehensive understanding of their capabilities and establish rigorous benchmark. </a:t>
            </a:r>
          </a:p>
          <a:p>
            <a:pPr marL="342900" indent="-342900">
              <a:spcAft>
                <a:spcPts val="1200"/>
              </a:spcAft>
              <a:buFont typeface="Wingdings" panose="05000000000000000000" pitchFamily="2" charset="2"/>
              <a:buChar char="Ø"/>
            </a:pPr>
            <a:r>
              <a:rPr lang="en-US" altLang="zh-CN" sz="1800" b="1" dirty="0">
                <a:latin typeface="Times New Roman" panose="02020603050405020304" pitchFamily="18" charset="0"/>
                <a:cs typeface="Times New Roman" panose="02020603050405020304" pitchFamily="18" charset="0"/>
              </a:rPr>
              <a:t>Robustness</a:t>
            </a:r>
            <a:r>
              <a:rPr lang="en-US" altLang="zh-CN" sz="1800" dirty="0">
                <a:latin typeface="Times New Roman" panose="02020603050405020304" pitchFamily="18" charset="0"/>
                <a:cs typeface="Times New Roman" panose="02020603050405020304" pitchFamily="18" charset="0"/>
              </a:rPr>
              <a:t>. The robustness of generative agents is still largely unknown. They may be vulnerable to prompt hacking, memory hacking, and hallucination.</a:t>
            </a:r>
          </a:p>
          <a:p>
            <a:pPr marL="342900" indent="-342900">
              <a:spcAft>
                <a:spcPts val="1200"/>
              </a:spcAft>
              <a:buFont typeface="Wingdings" panose="05000000000000000000" pitchFamily="2" charset="2"/>
              <a:buChar char="Ø"/>
            </a:pPr>
            <a:r>
              <a:rPr lang="en-US" altLang="zh-CN" sz="1800" b="1" dirty="0">
                <a:latin typeface="Times New Roman" panose="02020603050405020304" pitchFamily="18" charset="0"/>
                <a:cs typeface="Times New Roman" panose="02020603050405020304" pitchFamily="18" charset="0"/>
              </a:rPr>
              <a:t>Biases of LLM</a:t>
            </a:r>
            <a:r>
              <a:rPr lang="en-US" altLang="zh-CN" sz="1800" dirty="0">
                <a:latin typeface="Times New Roman" panose="02020603050405020304" pitchFamily="18" charset="0"/>
                <a:cs typeface="Times New Roman" panose="02020603050405020304" pitchFamily="18" charset="0"/>
              </a:rPr>
              <a:t>. Any imperfections in the underlying LLM will be inherited by generative agents. Given the known biases of language models, generative agents may potentially exhibit biased behavior or stereotypes. </a:t>
            </a:r>
          </a:p>
          <a:p>
            <a:pPr marL="342900" indent="-342900">
              <a:spcAft>
                <a:spcPts val="1200"/>
              </a:spcAft>
              <a:buFont typeface="Wingdings" panose="05000000000000000000" pitchFamily="2" charset="2"/>
              <a:buChar char="Ø"/>
            </a:pPr>
            <a:r>
              <a:rPr lang="en-US" altLang="zh-CN" sz="1800" b="1" dirty="0">
                <a:latin typeface="Times New Roman" panose="02020603050405020304" pitchFamily="18" charset="0"/>
                <a:cs typeface="Times New Roman" panose="02020603050405020304" pitchFamily="18" charset="0"/>
              </a:rPr>
              <a:t>OOD</a:t>
            </a:r>
            <a:r>
              <a:rPr lang="en-US" altLang="zh-CN" sz="1800" dirty="0">
                <a:latin typeface="Times New Roman" panose="02020603050405020304" pitchFamily="18" charset="0"/>
                <a:cs typeface="Times New Roman" panose="02020603050405020304" pitchFamily="18" charset="0"/>
              </a:rPr>
              <a:t>. Generative agents may struggle to generate believable behavior for certain subpopulations, particularly marginalized populations, due to limited data availability.</a:t>
            </a:r>
          </a:p>
        </p:txBody>
      </p:sp>
    </p:spTree>
    <p:extLst>
      <p:ext uri="{BB962C8B-B14F-4D97-AF65-F5344CB8AC3E}">
        <p14:creationId xmlns:p14="http://schemas.microsoft.com/office/powerpoint/2010/main" val="3313023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fade">
                                      <p:cBhvr>
                                        <p:cTn id="22"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39F24281-AD19-EB42-A7BA-345EBD617D57}"/>
              </a:ext>
            </a:extLst>
          </p:cNvPr>
          <p:cNvSpPr txBox="1">
            <a:spLocks noChangeArrowheads="1"/>
          </p:cNvSpPr>
          <p:nvPr/>
        </p:nvSpPr>
        <p:spPr>
          <a:xfrm>
            <a:off x="1224533" y="503783"/>
            <a:ext cx="9289032" cy="5184576"/>
          </a:xfrm>
          <a:prstGeom prst="rect">
            <a:avLst/>
          </a:prstGeom>
          <a:ln/>
        </p:spPr>
        <p:txBody>
          <a:bodyPr/>
          <a:lst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rPr>
              <a:t>Introduction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behavior and interaction</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architecture</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Sandbox environment implementation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Controlled evaluation </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End-to-end evaluation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Discussion</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Conclusion</a:t>
            </a:r>
          </a:p>
        </p:txBody>
      </p:sp>
      <p:sp>
        <p:nvSpPr>
          <p:cNvPr id="3" name="灯片编号占位符 2">
            <a:extLst>
              <a:ext uri="{FF2B5EF4-FFF2-40B4-BE49-F238E27FC236}">
                <a16:creationId xmlns:a16="http://schemas.microsoft.com/office/drawing/2014/main" id="{0E39A186-51B7-4C19-ABBF-88BAE06474C9}"/>
              </a:ext>
            </a:extLst>
          </p:cNvPr>
          <p:cNvSpPr>
            <a:spLocks noGrp="1"/>
          </p:cNvSpPr>
          <p:nvPr>
            <p:ph type="sldNum" sz="quarter" idx="12"/>
          </p:nvPr>
        </p:nvSpPr>
        <p:spPr/>
        <p:txBody>
          <a:bodyPr/>
          <a:lstStyle/>
          <a:p>
            <a:fld id="{B91EE9DE-39C0-45B1-B406-4DEC767CB4A8}" type="slidenum">
              <a:rPr lang="zh-CN" altLang="en-US" smtClean="0"/>
              <a:t>33</a:t>
            </a:fld>
            <a:endParaRPr lang="zh-CN" altLang="en-US"/>
          </a:p>
        </p:txBody>
      </p:sp>
    </p:spTree>
    <p:extLst>
      <p:ext uri="{BB962C8B-B14F-4D97-AF65-F5344CB8AC3E}">
        <p14:creationId xmlns:p14="http://schemas.microsoft.com/office/powerpoint/2010/main" val="2479436667"/>
      </p:ext>
    </p:extLst>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p:txBody>
          <a:bodyPr/>
          <a:lstStyle/>
          <a:p>
            <a:pPr defTabSz="1151890" eaLnBrk="1" hangingPunct="1"/>
            <a:r>
              <a:rPr lang="en-US" altLang="zh-CN">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Conclusion</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6" name="文本框 5">
            <a:extLst>
              <a:ext uri="{FF2B5EF4-FFF2-40B4-BE49-F238E27FC236}">
                <a16:creationId xmlns:a16="http://schemas.microsoft.com/office/drawing/2014/main" id="{E2F8AA33-4617-9F91-E64E-3E3390DEE080}"/>
              </a:ext>
            </a:extLst>
          </p:cNvPr>
          <p:cNvSpPr txBox="1"/>
          <p:nvPr/>
        </p:nvSpPr>
        <p:spPr>
          <a:xfrm>
            <a:off x="432445" y="1151855"/>
            <a:ext cx="10945216" cy="2246769"/>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This paper introduces generative agents that simulate human behavior. </a:t>
            </a:r>
          </a:p>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 authors describe an architecture for generative agents that provides a mechanism for storing a comprehensive record of an agent’s experiences, deepening its understanding of itself and the environment through reflection, and retrieving a compact subset of that information to inform the agent’s actions. </a:t>
            </a:r>
          </a:p>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Evaluations suggest that the architecture creates believable behavior. </a:t>
            </a:r>
          </a:p>
        </p:txBody>
      </p:sp>
    </p:spTree>
    <p:extLst>
      <p:ext uri="{BB962C8B-B14F-4D97-AF65-F5344CB8AC3E}">
        <p14:creationId xmlns:p14="http://schemas.microsoft.com/office/powerpoint/2010/main" val="6740216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cstate="screen">
            <a:extLst>
              <a:ext uri="{BEBA8EAE-BF5A-486C-A8C5-ECC9F3942E4B}">
                <a14:imgProps xmlns:a14="http://schemas.microsoft.com/office/drawing/2010/main">
                  <a14:imgLayer r:embed="rId4">
                    <a14:imgEffect>
                      <a14:saturation sat="200000"/>
                    </a14:imgEffect>
                  </a14:imgLayer>
                </a14:imgProps>
              </a:ext>
            </a:extLst>
          </a:blip>
          <a:stretch>
            <a:fillRect/>
          </a:stretch>
        </p:blipFill>
        <p:spPr>
          <a:xfrm>
            <a:off x="0" y="0"/>
            <a:ext cx="11522075" cy="6480175"/>
          </a:xfrm>
          <a:prstGeom prst="rect">
            <a:avLst/>
          </a:prstGeom>
        </p:spPr>
      </p:pic>
      <p:sp>
        <p:nvSpPr>
          <p:cNvPr id="39" name="文本框 11"/>
          <p:cNvSpPr txBox="1">
            <a:spLocks noChangeArrowheads="1"/>
          </p:cNvSpPr>
          <p:nvPr/>
        </p:nvSpPr>
        <p:spPr bwMode="auto">
          <a:xfrm>
            <a:off x="0" y="2447999"/>
            <a:ext cx="11522075" cy="10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lnSpc>
                <a:spcPct val="150000"/>
              </a:lnSpc>
              <a:buFont typeface="Arial" panose="020B0604020202020204" pitchFamily="34" charset="0"/>
              <a:buNone/>
            </a:pPr>
            <a:r>
              <a:rPr lang="en-US" altLang="zh-CN" sz="48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Thank</a:t>
            </a:r>
            <a:r>
              <a:rPr lang="zh-CN" altLang="en-US" sz="48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4800" b="1" dirty="0">
                <a:solidFill>
                  <a:srgbClr val="C00000"/>
                </a:solidFill>
                <a:latin typeface="Times New Roman" panose="02020603050405020304" pitchFamily="18" charset="0"/>
                <a:ea typeface="Microsoft YaHei" panose="020B0503020204020204" pitchFamily="34" charset="-122"/>
                <a:cs typeface="Times New Roman" panose="02020603050405020304" pitchFamily="18" charset="0"/>
              </a:rPr>
              <a:t>You for listening!</a:t>
            </a:r>
          </a:p>
        </p:txBody>
      </p:sp>
      <p:sp>
        <p:nvSpPr>
          <p:cNvPr id="5" name="Subtitle 6">
            <a:extLst>
              <a:ext uri="{FF2B5EF4-FFF2-40B4-BE49-F238E27FC236}">
                <a16:creationId xmlns:a16="http://schemas.microsoft.com/office/drawing/2014/main" id="{F2B24E13-C4E6-5949-A767-9F48F2763BD2}"/>
              </a:ext>
            </a:extLst>
          </p:cNvPr>
          <p:cNvSpPr>
            <a:spLocks/>
          </p:cNvSpPr>
          <p:nvPr/>
        </p:nvSpPr>
        <p:spPr bwMode="auto">
          <a:xfrm>
            <a:off x="0" y="5551505"/>
            <a:ext cx="11520012" cy="345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黑体" panose="02010609060101010101" pitchFamily="49" charset="-122"/>
              </a:defRPr>
            </a:lvl1pPr>
            <a:lvl2pPr marL="742950" indent="-285750" eaLnBrk="0" hangingPunct="0">
              <a:defRPr>
                <a:solidFill>
                  <a:schemeClr val="tx1"/>
                </a:solidFill>
                <a:latin typeface="Arial" panose="020B0604020202020204" pitchFamily="34" charset="0"/>
                <a:ea typeface="黑体" panose="02010609060101010101" pitchFamily="49" charset="-122"/>
              </a:defRPr>
            </a:lvl2pPr>
            <a:lvl3pPr marL="1143000" indent="-228600" eaLnBrk="0" hangingPunct="0">
              <a:defRPr>
                <a:solidFill>
                  <a:schemeClr val="tx1"/>
                </a:solidFill>
                <a:latin typeface="Arial" panose="020B0604020202020204" pitchFamily="34" charset="0"/>
                <a:ea typeface="黑体" panose="02010609060101010101" pitchFamily="49" charset="-122"/>
              </a:defRPr>
            </a:lvl3pPr>
            <a:lvl4pPr marL="1600200" indent="-228600" eaLnBrk="0" hangingPunct="0">
              <a:defRPr>
                <a:solidFill>
                  <a:schemeClr val="tx1"/>
                </a:solidFill>
                <a:latin typeface="Arial" panose="020B0604020202020204" pitchFamily="34" charset="0"/>
                <a:ea typeface="黑体" panose="02010609060101010101" pitchFamily="49" charset="-122"/>
              </a:defRPr>
            </a:lvl4pPr>
            <a:lvl5pPr marL="2057400" indent="-228600" eaLnBrk="0" hangingPunct="0">
              <a:defRPr>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黑体" panose="02010609060101010101" pitchFamily="49" charset="-122"/>
              </a:defRPr>
            </a:lvl9pPr>
          </a:lstStyle>
          <a:p>
            <a:pPr algn="ctr" eaLnBrk="1" hangingPunct="1"/>
            <a:r>
              <a:rPr lang="en-US" altLang="zh-CN" sz="2000" b="1" dirty="0">
                <a:solidFill>
                  <a:srgbClr val="103A84"/>
                </a:solidFill>
                <a:latin typeface="Times New Roman" panose="02020603050405020304" pitchFamily="18" charset="0"/>
                <a:cs typeface="Times New Roman" panose="02020603050405020304" pitchFamily="18" charset="0"/>
              </a:rPr>
              <a:t>2023-10-12</a:t>
            </a:r>
          </a:p>
        </p:txBody>
      </p:sp>
      <p:pic>
        <p:nvPicPr>
          <p:cNvPr id="10" name="Picture 208" descr="C:\Users\Lydia\Desktop\教务处工作\20190209龙老师PPT\学校中英文标准组合LOGO下载\中英文标准组合(jpge格式）.jpg">
            <a:extLst>
              <a:ext uri="{FF2B5EF4-FFF2-40B4-BE49-F238E27FC236}">
                <a16:creationId xmlns:a16="http://schemas.microsoft.com/office/drawing/2014/main" id="{9015811C-715F-41E0-AE0A-8396C618A87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95114" y="431775"/>
            <a:ext cx="3205683" cy="641505"/>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0">
            <a:extLst>
              <a:ext uri="{FF2B5EF4-FFF2-40B4-BE49-F238E27FC236}">
                <a16:creationId xmlns:a16="http://schemas.microsoft.com/office/drawing/2014/main" id="{3EEBEF67-E1CB-410D-BE9C-4014A1CA83BF}"/>
              </a:ext>
            </a:extLst>
          </p:cNvPr>
          <p:cNvPicPr>
            <a:picLocks noChangeAspect="1"/>
          </p:cNvPicPr>
          <p:nvPr/>
        </p:nvPicPr>
        <p:blipFill>
          <a:blip r:embed="rId6" cstate="print">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8523069" y="431775"/>
            <a:ext cx="2564031" cy="504057"/>
          </a:xfrm>
          <a:prstGeom prst="rect">
            <a:avLst/>
          </a:prstGeom>
        </p:spPr>
      </p:pic>
      <p:sp>
        <p:nvSpPr>
          <p:cNvPr id="3" name="文本框 2">
            <a:extLst>
              <a:ext uri="{FF2B5EF4-FFF2-40B4-BE49-F238E27FC236}">
                <a16:creationId xmlns:a16="http://schemas.microsoft.com/office/drawing/2014/main" id="{2459C996-E0C4-26EA-918E-3CC3DB758396}"/>
              </a:ext>
            </a:extLst>
          </p:cNvPr>
          <p:cNvSpPr txBox="1"/>
          <p:nvPr/>
        </p:nvSpPr>
        <p:spPr>
          <a:xfrm>
            <a:off x="2292724" y="5040287"/>
            <a:ext cx="6844552" cy="461665"/>
          </a:xfrm>
          <a:prstGeom prst="rect">
            <a:avLst/>
          </a:prstGeom>
          <a:noFill/>
        </p:spPr>
        <p:txBody>
          <a:bodyPr wrap="square">
            <a:spAutoFit/>
          </a:bodyPr>
          <a:lstStyle/>
          <a:p>
            <a:pPr algn="ctr" eaLnBrk="1" hangingPunct="1">
              <a:spcAft>
                <a:spcPts val="1800"/>
              </a:spcAft>
            </a:pPr>
            <a:r>
              <a:rPr lang="en-US" altLang="zh-CN" sz="2400" b="1" dirty="0">
                <a:solidFill>
                  <a:srgbClr val="103A84"/>
                </a:solidFill>
                <a:latin typeface="Times New Roman" panose="02020603050405020304" pitchFamily="18" charset="0"/>
                <a:ea typeface="Microsoft YaHei Light" panose="020B0503020204020204" pitchFamily="34" charset="-122"/>
                <a:cs typeface="Times New Roman" panose="02020603050405020304" pitchFamily="18" charset="0"/>
              </a:rPr>
              <a:t>Shen Yuan</a:t>
            </a:r>
            <a:endParaRPr lang="en-US" altLang="zh-CN" sz="2400" b="1" dirty="0">
              <a:solidFill>
                <a:srgbClr val="103A84"/>
              </a:solidFill>
              <a:latin typeface="+mj-ea"/>
              <a:ea typeface="+mj-ea"/>
              <a:cs typeface="Times New Roman" panose="02020603050405020304" pitchFamily="18" charset="0"/>
            </a:endParaRPr>
          </a:p>
        </p:txBody>
      </p:sp>
    </p:spTree>
    <p:extLst>
      <p:ext uri="{BB962C8B-B14F-4D97-AF65-F5344CB8AC3E}">
        <p14:creationId xmlns:p14="http://schemas.microsoft.com/office/powerpoint/2010/main" val="2315012059"/>
      </p:ext>
    </p:extLst>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Long "Continuous" Time Series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684472" y="5567588"/>
            <a:ext cx="10153128" cy="461665"/>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Time series sampled from an underlying (continuous) physical process</a:t>
            </a:r>
          </a:p>
        </p:txBody>
      </p:sp>
      <p:pic>
        <p:nvPicPr>
          <p:cNvPr id="1026" name="Picture 2" descr="https://yaofu.notion.site/image/https%3A%2F%2Fs3-us-west-2.amazonaws.com%2Fsecure.notion-static.com%2Fb9f99cde-06ab-473c-b67d-f08447a7f3ce%2FUntitled.png?table=block&amp;id=a2e435ee-1709-4b3c-ab8c-ac16261ff848&amp;spaceId=281b3c78-d734-43fb-aa33-707babff9463&amp;width=2000&amp;userId=&amp;cache=v2">
            <a:extLst>
              <a:ext uri="{FF2B5EF4-FFF2-40B4-BE49-F238E27FC236}">
                <a16:creationId xmlns:a16="http://schemas.microsoft.com/office/drawing/2014/main" id="{0DEDE4CE-84FE-4913-99B0-DD2EA361D9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888" y="0"/>
            <a:ext cx="10782300" cy="6480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30710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E418705-3EB7-4039-8B4F-47C7A4689229}"/>
              </a:ext>
            </a:extLst>
          </p:cNvPr>
          <p:cNvPicPr>
            <a:picLocks noChangeAspect="1"/>
          </p:cNvPicPr>
          <p:nvPr/>
        </p:nvPicPr>
        <p:blipFill>
          <a:blip r:embed="rId2"/>
          <a:stretch>
            <a:fillRect/>
          </a:stretch>
        </p:blipFill>
        <p:spPr>
          <a:xfrm>
            <a:off x="512029" y="1151855"/>
            <a:ext cx="10498015" cy="4706007"/>
          </a:xfrm>
          <a:prstGeom prst="rect">
            <a:avLst/>
          </a:prstGeom>
        </p:spPr>
      </p:pic>
      <p:sp>
        <p:nvSpPr>
          <p:cNvPr id="5" name="标题 4">
            <a:extLst>
              <a:ext uri="{FF2B5EF4-FFF2-40B4-BE49-F238E27FC236}">
                <a16:creationId xmlns:a16="http://schemas.microsoft.com/office/drawing/2014/main" id="{23C47218-05EF-4058-A1EA-BE93F7E0D1B4}"/>
              </a:ext>
            </a:extLst>
          </p:cNvPr>
          <p:cNvSpPr>
            <a:spLocks noGrp="1"/>
          </p:cNvSpPr>
          <p:nvPr>
            <p:ph type="title"/>
          </p:nvPr>
        </p:nvSpPr>
        <p:spPr/>
        <p:txBody>
          <a:bodyPr/>
          <a:lstStyle/>
          <a:p>
            <a:endParaRPr lang="zh-CN" altLang="en-US"/>
          </a:p>
        </p:txBody>
      </p:sp>
    </p:spTree>
    <p:extLst>
      <p:ext uri="{BB962C8B-B14F-4D97-AF65-F5344CB8AC3E}">
        <p14:creationId xmlns:p14="http://schemas.microsoft.com/office/powerpoint/2010/main" val="2897153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Introduction</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pic>
        <p:nvPicPr>
          <p:cNvPr id="3" name="图片 2">
            <a:extLst>
              <a:ext uri="{FF2B5EF4-FFF2-40B4-BE49-F238E27FC236}">
                <a16:creationId xmlns:a16="http://schemas.microsoft.com/office/drawing/2014/main" id="{E6F47270-EBF9-44FA-87DF-9CF195A0729B}"/>
              </a:ext>
            </a:extLst>
          </p:cNvPr>
          <p:cNvPicPr>
            <a:picLocks noChangeAspect="1"/>
          </p:cNvPicPr>
          <p:nvPr/>
        </p:nvPicPr>
        <p:blipFill>
          <a:blip r:embed="rId3"/>
          <a:stretch>
            <a:fillRect/>
          </a:stretch>
        </p:blipFill>
        <p:spPr>
          <a:xfrm>
            <a:off x="585792" y="71735"/>
            <a:ext cx="10287813" cy="6280608"/>
          </a:xfrm>
          <a:prstGeom prst="rect">
            <a:avLst/>
          </a:prstGeom>
        </p:spPr>
      </p:pic>
    </p:spTree>
    <p:extLst>
      <p:ext uri="{BB962C8B-B14F-4D97-AF65-F5344CB8AC3E}">
        <p14:creationId xmlns:p14="http://schemas.microsoft.com/office/powerpoint/2010/main" val="2882251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Contributions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576461" y="1151855"/>
            <a:ext cx="10153128" cy="3323987"/>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Generative agents</a:t>
            </a:r>
          </a:p>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A novel </a:t>
            </a:r>
            <a:r>
              <a:rPr lang="en-US" altLang="zh-CN" sz="2000" b="1" dirty="0">
                <a:latin typeface="Times New Roman" panose="02020603050405020304" pitchFamily="18" charset="0"/>
                <a:cs typeface="Times New Roman" panose="02020603050405020304" pitchFamily="18" charset="0"/>
              </a:rPr>
              <a:t>architecture</a:t>
            </a:r>
            <a:r>
              <a:rPr lang="en-US" altLang="zh-CN" sz="2000" dirty="0">
                <a:latin typeface="Times New Roman" panose="02020603050405020304" pitchFamily="18" charset="0"/>
                <a:cs typeface="Times New Roman" panose="02020603050405020304" pitchFamily="18" charset="0"/>
              </a:rPr>
              <a:t> that makes it possible for generative agents to remember, </a:t>
            </a:r>
            <a:r>
              <a:rPr lang="en-US" altLang="zh-CN" sz="2000" b="1" dirty="0">
                <a:latin typeface="Times New Roman" panose="02020603050405020304" pitchFamily="18" charset="0"/>
                <a:cs typeface="Times New Roman" panose="02020603050405020304" pitchFamily="18" charset="0"/>
              </a:rPr>
              <a:t>retrieve</a:t>
            </a:r>
            <a:r>
              <a:rPr lang="en-US" altLang="zh-CN" sz="2000"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reflect</a:t>
            </a:r>
            <a:r>
              <a:rPr lang="en-US" altLang="zh-CN" sz="2000"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interact</a:t>
            </a:r>
            <a:r>
              <a:rPr lang="en-US" altLang="zh-CN" sz="2000" dirty="0">
                <a:latin typeface="Times New Roman" panose="02020603050405020304" pitchFamily="18" charset="0"/>
                <a:cs typeface="Times New Roman" panose="02020603050405020304" pitchFamily="18" charset="0"/>
              </a:rPr>
              <a:t> with other agents, and </a:t>
            </a:r>
            <a:r>
              <a:rPr lang="en-US" altLang="zh-CN" sz="2000" b="1" dirty="0">
                <a:latin typeface="Times New Roman" panose="02020603050405020304" pitchFamily="18" charset="0"/>
                <a:cs typeface="Times New Roman" panose="02020603050405020304" pitchFamily="18" charset="0"/>
              </a:rPr>
              <a:t>plan</a:t>
            </a:r>
            <a:r>
              <a:rPr lang="en-US" altLang="zh-CN" sz="2000" dirty="0">
                <a:latin typeface="Times New Roman" panose="02020603050405020304" pitchFamily="18" charset="0"/>
                <a:cs typeface="Times New Roman" panose="02020603050405020304" pitchFamily="18" charset="0"/>
              </a:rPr>
              <a:t> through dynamically evolving circumstances.</a:t>
            </a:r>
          </a:p>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 architecture leverages the powerful prompting capabilities of </a:t>
            </a:r>
            <a:r>
              <a:rPr lang="en-US" altLang="zh-CN" sz="2000" b="1" dirty="0">
                <a:latin typeface="Times New Roman" panose="02020603050405020304" pitchFamily="18" charset="0"/>
                <a:cs typeface="Times New Roman" panose="02020603050405020304" pitchFamily="18" charset="0"/>
              </a:rPr>
              <a:t>large language models</a:t>
            </a:r>
            <a:r>
              <a:rPr lang="en-US" altLang="zh-CN" sz="2000" dirty="0">
                <a:latin typeface="Times New Roman" panose="02020603050405020304" pitchFamily="18" charset="0"/>
                <a:cs typeface="Times New Roman" panose="02020603050405020304" pitchFamily="18" charset="0"/>
              </a:rPr>
              <a:t> and supplements those capabilities to support longer-term agent coherence, the ability to manage dynamically evolving memory, and recursively produce higher-level reflections.</a:t>
            </a:r>
          </a:p>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Two evaluations, a </a:t>
            </a:r>
            <a:r>
              <a:rPr lang="en-US" altLang="zh-CN" sz="2000" b="1" dirty="0">
                <a:latin typeface="Times New Roman" panose="02020603050405020304" pitchFamily="18" charset="0"/>
                <a:cs typeface="Times New Roman" panose="02020603050405020304" pitchFamily="18" charset="0"/>
              </a:rPr>
              <a:t>controlled evaluation </a:t>
            </a:r>
            <a:r>
              <a:rPr lang="en-US" altLang="zh-CN" sz="2000" dirty="0">
                <a:latin typeface="Times New Roman" panose="02020603050405020304" pitchFamily="18" charset="0"/>
                <a:cs typeface="Times New Roman" panose="02020603050405020304" pitchFamily="18" charset="0"/>
              </a:rPr>
              <a:t>and an </a:t>
            </a:r>
            <a:r>
              <a:rPr lang="en-US" altLang="zh-CN" sz="2000" b="1" dirty="0">
                <a:latin typeface="Times New Roman" panose="02020603050405020304" pitchFamily="18" charset="0"/>
                <a:cs typeface="Times New Roman" panose="02020603050405020304" pitchFamily="18" charset="0"/>
              </a:rPr>
              <a:t>end-to-end evaluation</a:t>
            </a:r>
            <a:r>
              <a:rPr lang="en-US" altLang="zh-CN" sz="2000" dirty="0">
                <a:latin typeface="Times New Roman" panose="02020603050405020304" pitchFamily="18" charset="0"/>
                <a:cs typeface="Times New Roman" panose="02020603050405020304" pitchFamily="18" charset="0"/>
              </a:rPr>
              <a:t>, that establish causal effects of the importance of components of the architecture, as well as identify breakdowns arising from, e.g., improper memory retrieval.</a:t>
            </a:r>
          </a:p>
        </p:txBody>
      </p:sp>
    </p:spTree>
    <p:extLst>
      <p:ext uri="{BB962C8B-B14F-4D97-AF65-F5344CB8AC3E}">
        <p14:creationId xmlns:p14="http://schemas.microsoft.com/office/powerpoint/2010/main" val="2507670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39F24281-AD19-EB42-A7BA-345EBD617D57}"/>
              </a:ext>
            </a:extLst>
          </p:cNvPr>
          <p:cNvSpPr txBox="1">
            <a:spLocks noChangeArrowheads="1"/>
          </p:cNvSpPr>
          <p:nvPr/>
        </p:nvSpPr>
        <p:spPr>
          <a:xfrm>
            <a:off x="1224533" y="503783"/>
            <a:ext cx="9289032" cy="5184576"/>
          </a:xfrm>
          <a:prstGeom prst="rect">
            <a:avLst/>
          </a:prstGeom>
          <a:ln/>
        </p:spPr>
        <p:txBody>
          <a:bodyPr/>
          <a:lstStyle>
            <a:lvl1pPr marL="431800" indent="-431800" algn="l" defTabSz="115189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5990" indent="-360045" algn="l" defTabSz="11518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40180" indent="-288290" algn="l" defTabSz="11518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1612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9207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6865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4459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20540"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96485" indent="-288290" algn="l" defTabSz="115189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rPr>
              <a:t>Introduction</a:t>
            </a:r>
          </a:p>
          <a:p>
            <a:pPr>
              <a:lnSpc>
                <a:spcPct val="150000"/>
              </a:lnSpc>
              <a:spcBef>
                <a:spcPts val="0"/>
              </a:spcBef>
              <a:buFont typeface="Wingdings" panose="05000000000000000000" pitchFamily="2" charset="2"/>
              <a:buChar char="Ø"/>
            </a:pPr>
            <a:r>
              <a:rPr lang="en-US" altLang="zh-CN" sz="2800" dirty="0">
                <a:latin typeface="Times New Roman" panose="02020603050405020304" pitchFamily="18" charset="0"/>
                <a:cs typeface="Times New Roman" panose="02020603050405020304" pitchFamily="18" charset="0"/>
              </a:rPr>
              <a:t>Generative agent behavior and interaction</a:t>
            </a:r>
            <a:endParaRPr lang="en-US" altLang="zh-CN" sz="28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Generative agent architecture</a:t>
            </a:r>
            <a:endParaRPr lang="en-US" altLang="zh-CN" sz="2800" dirty="0">
              <a:solidFill>
                <a:schemeClr val="bg1">
                  <a:lumMod val="65000"/>
                </a:schemeClr>
              </a:solidFill>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Sandbox environment implementation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Controlled evaluation </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End-to-end evaluation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Discussion</a:t>
            </a:r>
          </a:p>
          <a:p>
            <a:pPr>
              <a:lnSpc>
                <a:spcPct val="150000"/>
              </a:lnSpc>
              <a:spcBef>
                <a:spcPts val="0"/>
              </a:spcBef>
              <a:buFont typeface="Wingdings" panose="05000000000000000000" pitchFamily="2" charset="2"/>
              <a:buChar char="Ø"/>
            </a:pPr>
            <a:r>
              <a:rPr lang="en-US" altLang="zh-CN" sz="2800" dirty="0">
                <a:solidFill>
                  <a:schemeClr val="bg1">
                    <a:lumMod val="65000"/>
                  </a:schemeClr>
                </a:solidFill>
                <a:latin typeface="Times New Roman" panose="02020603050405020304" pitchFamily="18" charset="0"/>
                <a:cs typeface="Times New Roman" panose="02020603050405020304" pitchFamily="18" charset="0"/>
              </a:rPr>
              <a:t>Conclusion</a:t>
            </a:r>
          </a:p>
        </p:txBody>
      </p:sp>
      <p:sp>
        <p:nvSpPr>
          <p:cNvPr id="3" name="灯片编号占位符 2">
            <a:extLst>
              <a:ext uri="{FF2B5EF4-FFF2-40B4-BE49-F238E27FC236}">
                <a16:creationId xmlns:a16="http://schemas.microsoft.com/office/drawing/2014/main" id="{0E39A186-51B7-4C19-ABBF-88BAE06474C9}"/>
              </a:ext>
            </a:extLst>
          </p:cNvPr>
          <p:cNvSpPr>
            <a:spLocks noGrp="1"/>
          </p:cNvSpPr>
          <p:nvPr>
            <p:ph type="sldNum" sz="quarter" idx="12"/>
          </p:nvPr>
        </p:nvSpPr>
        <p:spPr/>
        <p:txBody>
          <a:bodyPr/>
          <a:lstStyle/>
          <a:p>
            <a:fld id="{B91EE9DE-39C0-45B1-B406-4DEC767CB4A8}" type="slidenum">
              <a:rPr lang="zh-CN" altLang="en-US" smtClean="0"/>
              <a:t>6</a:t>
            </a:fld>
            <a:endParaRPr lang="zh-CN" altLang="en-US"/>
          </a:p>
        </p:txBody>
      </p:sp>
    </p:spTree>
    <p:extLst>
      <p:ext uri="{BB962C8B-B14F-4D97-AF65-F5344CB8AC3E}">
        <p14:creationId xmlns:p14="http://schemas.microsoft.com/office/powerpoint/2010/main" val="687596583"/>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Agent Avatar and Communication</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470657" y="1848424"/>
            <a:ext cx="5184576" cy="2554545"/>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A community of 25 unique agents inhabits </a:t>
            </a:r>
            <a:r>
              <a:rPr lang="en-US" altLang="zh-CN" sz="2000" b="1" dirty="0">
                <a:latin typeface="Times New Roman" panose="02020603050405020304" pitchFamily="18" charset="0"/>
                <a:cs typeface="Times New Roman" panose="02020603050405020304" pitchFamily="18" charset="0"/>
              </a:rPr>
              <a:t>Smallville</a:t>
            </a:r>
            <a:r>
              <a:rPr lang="en-US" altLang="zh-CN" sz="2000" dirty="0">
                <a:latin typeface="Times New Roman" panose="02020603050405020304" pitchFamily="18" charset="0"/>
                <a:cs typeface="Times New Roman" panose="02020603050405020304" pitchFamily="18" charset="0"/>
              </a:rPr>
              <a:t>. </a:t>
            </a:r>
          </a:p>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Each agent is represented by a simple sprite avatar.</a:t>
            </a:r>
          </a:p>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For instance, John Lin has the following description including their occupation and relationship with other agents:</a:t>
            </a:r>
            <a:r>
              <a:rPr lang="zh-CN" altLang="en-US" sz="2000" dirty="0">
                <a:latin typeface="Times New Roman" panose="02020603050405020304" pitchFamily="18" charset="0"/>
                <a:cs typeface="Times New Roman" panose="02020603050405020304" pitchFamily="18" charset="0"/>
              </a:rPr>
              <a:t> </a:t>
            </a:r>
            <a:endParaRPr lang="en-US" altLang="zh-CN" sz="2000"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DAA35523-41CD-4739-A1C4-6B2B1C94EB6F}"/>
              </a:ext>
            </a:extLst>
          </p:cNvPr>
          <p:cNvPicPr>
            <a:picLocks noChangeAspect="1"/>
          </p:cNvPicPr>
          <p:nvPr/>
        </p:nvPicPr>
        <p:blipFill>
          <a:blip r:embed="rId3"/>
          <a:stretch>
            <a:fillRect/>
          </a:stretch>
        </p:blipFill>
        <p:spPr>
          <a:xfrm>
            <a:off x="6045944" y="1223863"/>
            <a:ext cx="4486901" cy="4782217"/>
          </a:xfrm>
          <a:prstGeom prst="rect">
            <a:avLst/>
          </a:prstGeom>
        </p:spPr>
      </p:pic>
      <p:pic>
        <p:nvPicPr>
          <p:cNvPr id="4" name="图片 3">
            <a:extLst>
              <a:ext uri="{FF2B5EF4-FFF2-40B4-BE49-F238E27FC236}">
                <a16:creationId xmlns:a16="http://schemas.microsoft.com/office/drawing/2014/main" id="{7B73C3B9-F7B1-4216-819A-D234A3A087E9}"/>
              </a:ext>
            </a:extLst>
          </p:cNvPr>
          <p:cNvPicPr>
            <a:picLocks noChangeAspect="1"/>
          </p:cNvPicPr>
          <p:nvPr/>
        </p:nvPicPr>
        <p:blipFill>
          <a:blip r:embed="rId4"/>
          <a:stretch>
            <a:fillRect/>
          </a:stretch>
        </p:blipFill>
        <p:spPr>
          <a:xfrm>
            <a:off x="288429" y="4908149"/>
            <a:ext cx="918449" cy="913109"/>
          </a:xfrm>
          <a:prstGeom prst="rect">
            <a:avLst/>
          </a:prstGeom>
        </p:spPr>
      </p:pic>
      <p:pic>
        <p:nvPicPr>
          <p:cNvPr id="5" name="图片 4">
            <a:extLst>
              <a:ext uri="{FF2B5EF4-FFF2-40B4-BE49-F238E27FC236}">
                <a16:creationId xmlns:a16="http://schemas.microsoft.com/office/drawing/2014/main" id="{E5C172F3-FAC7-4806-9E5E-AD0580AF483D}"/>
              </a:ext>
            </a:extLst>
          </p:cNvPr>
          <p:cNvPicPr>
            <a:picLocks noChangeAspect="1"/>
          </p:cNvPicPr>
          <p:nvPr/>
        </p:nvPicPr>
        <p:blipFill>
          <a:blip r:embed="rId5"/>
          <a:stretch>
            <a:fillRect/>
          </a:stretch>
        </p:blipFill>
        <p:spPr>
          <a:xfrm>
            <a:off x="1597589" y="4881443"/>
            <a:ext cx="918449" cy="1029599"/>
          </a:xfrm>
          <a:prstGeom prst="rect">
            <a:avLst/>
          </a:prstGeom>
        </p:spPr>
      </p:pic>
      <p:pic>
        <p:nvPicPr>
          <p:cNvPr id="6" name="图片 5">
            <a:extLst>
              <a:ext uri="{FF2B5EF4-FFF2-40B4-BE49-F238E27FC236}">
                <a16:creationId xmlns:a16="http://schemas.microsoft.com/office/drawing/2014/main" id="{22A59B6E-567F-4C04-BD00-D440FA34F1A3}"/>
              </a:ext>
            </a:extLst>
          </p:cNvPr>
          <p:cNvPicPr>
            <a:picLocks noChangeAspect="1"/>
          </p:cNvPicPr>
          <p:nvPr/>
        </p:nvPicPr>
        <p:blipFill>
          <a:blip r:embed="rId6"/>
          <a:stretch>
            <a:fillRect/>
          </a:stretch>
        </p:blipFill>
        <p:spPr>
          <a:xfrm>
            <a:off x="2796110" y="4823827"/>
            <a:ext cx="815749" cy="1081754"/>
          </a:xfrm>
          <a:prstGeom prst="rect">
            <a:avLst/>
          </a:prstGeom>
        </p:spPr>
      </p:pic>
      <p:pic>
        <p:nvPicPr>
          <p:cNvPr id="8" name="图片 7">
            <a:extLst>
              <a:ext uri="{FF2B5EF4-FFF2-40B4-BE49-F238E27FC236}">
                <a16:creationId xmlns:a16="http://schemas.microsoft.com/office/drawing/2014/main" id="{53F1BC77-79BF-4470-A3D0-4DAF19BE8C4E}"/>
              </a:ext>
            </a:extLst>
          </p:cNvPr>
          <p:cNvPicPr>
            <a:picLocks noChangeAspect="1"/>
          </p:cNvPicPr>
          <p:nvPr/>
        </p:nvPicPr>
        <p:blipFill>
          <a:blip r:embed="rId7"/>
          <a:stretch>
            <a:fillRect/>
          </a:stretch>
        </p:blipFill>
        <p:spPr>
          <a:xfrm>
            <a:off x="3793160" y="4823827"/>
            <a:ext cx="815749" cy="1077954"/>
          </a:xfrm>
          <a:prstGeom prst="rect">
            <a:avLst/>
          </a:prstGeom>
        </p:spPr>
      </p:pic>
      <p:pic>
        <p:nvPicPr>
          <p:cNvPr id="9" name="图片 8">
            <a:extLst>
              <a:ext uri="{FF2B5EF4-FFF2-40B4-BE49-F238E27FC236}">
                <a16:creationId xmlns:a16="http://schemas.microsoft.com/office/drawing/2014/main" id="{71B5D60D-7E6E-4ED5-8E9B-523CF09E2842}"/>
              </a:ext>
            </a:extLst>
          </p:cNvPr>
          <p:cNvPicPr>
            <a:picLocks noChangeAspect="1"/>
          </p:cNvPicPr>
          <p:nvPr/>
        </p:nvPicPr>
        <p:blipFill>
          <a:blip r:embed="rId8"/>
          <a:stretch>
            <a:fillRect/>
          </a:stretch>
        </p:blipFill>
        <p:spPr>
          <a:xfrm>
            <a:off x="4898754" y="4807747"/>
            <a:ext cx="862283" cy="1096200"/>
          </a:xfrm>
          <a:prstGeom prst="rect">
            <a:avLst/>
          </a:prstGeom>
        </p:spPr>
      </p:pic>
    </p:spTree>
    <p:extLst>
      <p:ext uri="{BB962C8B-B14F-4D97-AF65-F5344CB8AC3E}">
        <p14:creationId xmlns:p14="http://schemas.microsoft.com/office/powerpoint/2010/main" val="147915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Inter-Agent Communication</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288429" y="1293783"/>
            <a:ext cx="10729192" cy="400110"/>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 agents interact with the world by their </a:t>
            </a:r>
            <a:r>
              <a:rPr lang="en-US" altLang="zh-CN" sz="2000" b="1" dirty="0">
                <a:latin typeface="Times New Roman" panose="02020603050405020304" pitchFamily="18" charset="0"/>
                <a:cs typeface="Times New Roman" panose="02020603050405020304" pitchFamily="18" charset="0"/>
              </a:rPr>
              <a:t>actions</a:t>
            </a:r>
            <a:r>
              <a:rPr lang="en-US" altLang="zh-CN" sz="2000" dirty="0">
                <a:latin typeface="Times New Roman" panose="02020603050405020304" pitchFamily="18" charset="0"/>
                <a:cs typeface="Times New Roman" panose="02020603050405020304" pitchFamily="18" charset="0"/>
              </a:rPr>
              <a:t>, and with each other through </a:t>
            </a:r>
            <a:r>
              <a:rPr lang="en-US" altLang="zh-CN" sz="2000" b="1" dirty="0">
                <a:latin typeface="Times New Roman" panose="02020603050405020304" pitchFamily="18" charset="0"/>
                <a:cs typeface="Times New Roman" panose="02020603050405020304" pitchFamily="18" charset="0"/>
              </a:rPr>
              <a:t>natural language</a:t>
            </a:r>
            <a:r>
              <a:rPr lang="en-US" altLang="zh-CN" sz="2000" dirty="0">
                <a:latin typeface="Times New Roman" panose="02020603050405020304" pitchFamily="18" charset="0"/>
                <a:cs typeface="Times New Roman" panose="02020603050405020304" pitchFamily="18" charset="0"/>
              </a:rPr>
              <a:t>.</a:t>
            </a:r>
          </a:p>
        </p:txBody>
      </p:sp>
      <p:pic>
        <p:nvPicPr>
          <p:cNvPr id="3" name="图片 2">
            <a:extLst>
              <a:ext uri="{FF2B5EF4-FFF2-40B4-BE49-F238E27FC236}">
                <a16:creationId xmlns:a16="http://schemas.microsoft.com/office/drawing/2014/main" id="{3927084F-C5D8-41A1-BF52-418C2CDF7AC1}"/>
              </a:ext>
            </a:extLst>
          </p:cNvPr>
          <p:cNvPicPr>
            <a:picLocks noChangeAspect="1"/>
          </p:cNvPicPr>
          <p:nvPr/>
        </p:nvPicPr>
        <p:blipFill>
          <a:blip r:embed="rId3"/>
          <a:stretch>
            <a:fillRect/>
          </a:stretch>
        </p:blipFill>
        <p:spPr>
          <a:xfrm>
            <a:off x="2664693" y="3941579"/>
            <a:ext cx="5591955" cy="1895740"/>
          </a:xfrm>
          <a:prstGeom prst="rect">
            <a:avLst/>
          </a:prstGeom>
        </p:spPr>
      </p:pic>
      <p:sp>
        <p:nvSpPr>
          <p:cNvPr id="5" name="文本框 4">
            <a:extLst>
              <a:ext uri="{FF2B5EF4-FFF2-40B4-BE49-F238E27FC236}">
                <a16:creationId xmlns:a16="http://schemas.microsoft.com/office/drawing/2014/main" id="{39A2A6BD-D9C1-4D5B-A4DB-A06313F80455}"/>
              </a:ext>
            </a:extLst>
          </p:cNvPr>
          <p:cNvSpPr txBox="1"/>
          <p:nvPr/>
        </p:nvSpPr>
        <p:spPr>
          <a:xfrm>
            <a:off x="847175" y="1792953"/>
            <a:ext cx="10153128" cy="369332"/>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1800" dirty="0">
                <a:latin typeface="Times New Roman" panose="02020603050405020304" pitchFamily="18" charset="0"/>
                <a:cs typeface="Times New Roman" panose="02020603050405020304" pitchFamily="18" charset="0"/>
              </a:rPr>
              <a:t>“Isabella Rodriguez is writing in her journal” is displayed as</a:t>
            </a:r>
          </a:p>
        </p:txBody>
      </p:sp>
      <p:sp>
        <p:nvSpPr>
          <p:cNvPr id="6" name="文本框 5">
            <a:extLst>
              <a:ext uri="{FF2B5EF4-FFF2-40B4-BE49-F238E27FC236}">
                <a16:creationId xmlns:a16="http://schemas.microsoft.com/office/drawing/2014/main" id="{A97BF76D-E10D-4281-9ED4-F04653BF1422}"/>
              </a:ext>
            </a:extLst>
          </p:cNvPr>
          <p:cNvSpPr txBox="1"/>
          <p:nvPr/>
        </p:nvSpPr>
        <p:spPr>
          <a:xfrm>
            <a:off x="847175" y="2162285"/>
            <a:ext cx="10153128" cy="369332"/>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1800" dirty="0">
                <a:latin typeface="Times New Roman" panose="02020603050405020304" pitchFamily="18" charset="0"/>
                <a:cs typeface="Times New Roman" panose="02020603050405020304" pitchFamily="18" charset="0"/>
              </a:rPr>
              <a:t>“Isabella Rodriguez is checking her emails” appears as</a:t>
            </a:r>
          </a:p>
        </p:txBody>
      </p:sp>
      <p:pic>
        <p:nvPicPr>
          <p:cNvPr id="4" name="图片 3">
            <a:extLst>
              <a:ext uri="{FF2B5EF4-FFF2-40B4-BE49-F238E27FC236}">
                <a16:creationId xmlns:a16="http://schemas.microsoft.com/office/drawing/2014/main" id="{2BF1167B-0D9F-4D85-B103-CD9A8F3253B6}"/>
              </a:ext>
            </a:extLst>
          </p:cNvPr>
          <p:cNvPicPr>
            <a:picLocks noChangeAspect="1"/>
          </p:cNvPicPr>
          <p:nvPr/>
        </p:nvPicPr>
        <p:blipFill>
          <a:blip r:embed="rId4"/>
          <a:stretch>
            <a:fillRect/>
          </a:stretch>
        </p:blipFill>
        <p:spPr>
          <a:xfrm>
            <a:off x="6931851" y="1740709"/>
            <a:ext cx="657317" cy="362001"/>
          </a:xfrm>
          <a:prstGeom prst="rect">
            <a:avLst/>
          </a:prstGeom>
        </p:spPr>
      </p:pic>
      <p:pic>
        <p:nvPicPr>
          <p:cNvPr id="8" name="图片 7">
            <a:extLst>
              <a:ext uri="{FF2B5EF4-FFF2-40B4-BE49-F238E27FC236}">
                <a16:creationId xmlns:a16="http://schemas.microsoft.com/office/drawing/2014/main" id="{B1CCA392-FBB3-4BC6-81AC-CE1C77A7FB36}"/>
              </a:ext>
            </a:extLst>
          </p:cNvPr>
          <p:cNvPicPr>
            <a:picLocks noChangeAspect="1"/>
          </p:cNvPicPr>
          <p:nvPr/>
        </p:nvPicPr>
        <p:blipFill>
          <a:blip r:embed="rId5"/>
          <a:stretch>
            <a:fillRect/>
          </a:stretch>
        </p:blipFill>
        <p:spPr>
          <a:xfrm>
            <a:off x="6355787" y="2188758"/>
            <a:ext cx="704948" cy="352474"/>
          </a:xfrm>
          <a:prstGeom prst="rect">
            <a:avLst/>
          </a:prstGeom>
        </p:spPr>
      </p:pic>
      <p:sp>
        <p:nvSpPr>
          <p:cNvPr id="9" name="文本框 8">
            <a:extLst>
              <a:ext uri="{FF2B5EF4-FFF2-40B4-BE49-F238E27FC236}">
                <a16:creationId xmlns:a16="http://schemas.microsoft.com/office/drawing/2014/main" id="{F60A3293-1A9E-4A9C-A14A-3D7924BEA0D1}"/>
              </a:ext>
            </a:extLst>
          </p:cNvPr>
          <p:cNvSpPr txBox="1"/>
          <p:nvPr/>
        </p:nvSpPr>
        <p:spPr>
          <a:xfrm>
            <a:off x="396441" y="3325812"/>
            <a:ext cx="10729192" cy="400110"/>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Agents communicate with each other in full </a:t>
            </a:r>
            <a:r>
              <a:rPr lang="en-US" altLang="zh-CN" sz="2000" b="1" dirty="0">
                <a:latin typeface="Times New Roman" panose="02020603050405020304" pitchFamily="18" charset="0"/>
                <a:cs typeface="Times New Roman" panose="02020603050405020304" pitchFamily="18" charset="0"/>
              </a:rPr>
              <a:t>natural language</a:t>
            </a:r>
            <a:r>
              <a:rPr lang="en-US" altLang="zh-CN" sz="2000" dirty="0">
                <a:latin typeface="Times New Roman" panose="02020603050405020304" pitchFamily="18" charset="0"/>
                <a:cs typeface="Times New Roman" panose="02020603050405020304" pitchFamily="18" charset="0"/>
              </a:rPr>
              <a:t>.</a:t>
            </a:r>
          </a:p>
        </p:txBody>
      </p:sp>
      <p:pic>
        <p:nvPicPr>
          <p:cNvPr id="10" name="图片 9">
            <a:extLst>
              <a:ext uri="{FF2B5EF4-FFF2-40B4-BE49-F238E27FC236}">
                <a16:creationId xmlns:a16="http://schemas.microsoft.com/office/drawing/2014/main" id="{9D6DC4D8-0DC2-45A9-9A83-DA9872B9FC83}"/>
              </a:ext>
            </a:extLst>
          </p:cNvPr>
          <p:cNvPicPr>
            <a:picLocks noChangeAspect="1"/>
          </p:cNvPicPr>
          <p:nvPr/>
        </p:nvPicPr>
        <p:blipFill>
          <a:blip r:embed="rId6"/>
          <a:stretch>
            <a:fillRect/>
          </a:stretch>
        </p:blipFill>
        <p:spPr>
          <a:xfrm>
            <a:off x="1746244" y="3707392"/>
            <a:ext cx="918449" cy="913109"/>
          </a:xfrm>
          <a:prstGeom prst="rect">
            <a:avLst/>
          </a:prstGeom>
        </p:spPr>
      </p:pic>
      <p:pic>
        <p:nvPicPr>
          <p:cNvPr id="11" name="图片 10">
            <a:extLst>
              <a:ext uri="{FF2B5EF4-FFF2-40B4-BE49-F238E27FC236}">
                <a16:creationId xmlns:a16="http://schemas.microsoft.com/office/drawing/2014/main" id="{DF588A96-D52B-4EC7-B274-F0B7AB1C5884}"/>
              </a:ext>
            </a:extLst>
          </p:cNvPr>
          <p:cNvPicPr>
            <a:picLocks noChangeAspect="1"/>
          </p:cNvPicPr>
          <p:nvPr/>
        </p:nvPicPr>
        <p:blipFill>
          <a:blip r:embed="rId7"/>
          <a:stretch>
            <a:fillRect/>
          </a:stretch>
        </p:blipFill>
        <p:spPr>
          <a:xfrm>
            <a:off x="1829806" y="4889449"/>
            <a:ext cx="866896" cy="1219370"/>
          </a:xfrm>
          <a:prstGeom prst="rect">
            <a:avLst/>
          </a:prstGeom>
        </p:spPr>
      </p:pic>
    </p:spTree>
    <p:extLst>
      <p:ext uri="{BB962C8B-B14F-4D97-AF65-F5344CB8AC3E}">
        <p14:creationId xmlns:p14="http://schemas.microsoft.com/office/powerpoint/2010/main" val="4289788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53F98-0038-44B3-A55B-32A0B8A68006}"/>
              </a:ext>
            </a:extLst>
          </p:cNvPr>
          <p:cNvSpPr>
            <a:spLocks noGrp="1"/>
          </p:cNvSpPr>
          <p:nvPr>
            <p:ph type="title"/>
          </p:nvPr>
        </p:nvSpPr>
        <p:spPr>
          <a:xfrm>
            <a:off x="500964" y="277583"/>
            <a:ext cx="8860473" cy="731892"/>
          </a:xfrm>
        </p:spPr>
        <p:txBody>
          <a:bodyPr/>
          <a:lstStyle/>
          <a:p>
            <a:r>
              <a:rPr lang="en-US" altLang="zh-CN"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rPr>
              <a:t>User Controls</a:t>
            </a:r>
            <a:endParaRPr lang="zh-CN" altLang="en-US" dirty="0">
              <a:ln w="0"/>
              <a:solidFill>
                <a:srgbClr val="9D1D32"/>
              </a:solidFill>
              <a:effectLst>
                <a:outerShdw blurRad="38100" dist="19050" dir="2700000" algn="tl" rotWithShape="0">
                  <a:schemeClr val="dk1">
                    <a:alpha val="40000"/>
                  </a:schemeClr>
                </a:outerShdw>
              </a:effectLst>
              <a:latin typeface="Times New Roman" panose="02020603050405020304" pitchFamily="18" charset="0"/>
              <a:ea typeface="+mn-ea"/>
              <a:cs typeface="Times New Roman" panose="02020603050405020304" pitchFamily="18" charset="0"/>
            </a:endParaRPr>
          </a:p>
        </p:txBody>
      </p:sp>
      <p:sp>
        <p:nvSpPr>
          <p:cNvPr id="7" name="文本框 6">
            <a:extLst>
              <a:ext uri="{FF2B5EF4-FFF2-40B4-BE49-F238E27FC236}">
                <a16:creationId xmlns:a16="http://schemas.microsoft.com/office/drawing/2014/main" id="{83A1DC6A-AE8B-49C5-8828-1CC41F22F494}"/>
              </a:ext>
            </a:extLst>
          </p:cNvPr>
          <p:cNvSpPr txBox="1"/>
          <p:nvPr/>
        </p:nvSpPr>
        <p:spPr>
          <a:xfrm>
            <a:off x="288429" y="1293783"/>
            <a:ext cx="10729192" cy="707886"/>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 user communicates with the agent through natural language by specifying a persona that the agent should perceive them as.</a:t>
            </a:r>
          </a:p>
        </p:txBody>
      </p:sp>
      <p:pic>
        <p:nvPicPr>
          <p:cNvPr id="12" name="图片 11">
            <a:extLst>
              <a:ext uri="{FF2B5EF4-FFF2-40B4-BE49-F238E27FC236}">
                <a16:creationId xmlns:a16="http://schemas.microsoft.com/office/drawing/2014/main" id="{0CA85A78-5D23-42B4-BDDD-7CD7035B7441}"/>
              </a:ext>
            </a:extLst>
          </p:cNvPr>
          <p:cNvPicPr>
            <a:picLocks noChangeAspect="1"/>
          </p:cNvPicPr>
          <p:nvPr/>
        </p:nvPicPr>
        <p:blipFill>
          <a:blip r:embed="rId3"/>
          <a:stretch>
            <a:fillRect/>
          </a:stretch>
        </p:blipFill>
        <p:spPr>
          <a:xfrm>
            <a:off x="2565070" y="3460643"/>
            <a:ext cx="6175910" cy="1479105"/>
          </a:xfrm>
          <a:prstGeom prst="rect">
            <a:avLst/>
          </a:prstGeom>
        </p:spPr>
      </p:pic>
      <p:sp>
        <p:nvSpPr>
          <p:cNvPr id="13" name="文本框 12">
            <a:extLst>
              <a:ext uri="{FF2B5EF4-FFF2-40B4-BE49-F238E27FC236}">
                <a16:creationId xmlns:a16="http://schemas.microsoft.com/office/drawing/2014/main" id="{20382F6F-C50F-433D-8954-E7179DB830EB}"/>
              </a:ext>
            </a:extLst>
          </p:cNvPr>
          <p:cNvSpPr txBox="1"/>
          <p:nvPr/>
        </p:nvSpPr>
        <p:spPr>
          <a:xfrm>
            <a:off x="288429" y="2328504"/>
            <a:ext cx="10729192" cy="707886"/>
          </a:xfrm>
          <a:prstGeom prst="rect">
            <a:avLst/>
          </a:prstGeom>
          <a:noFill/>
        </p:spPr>
        <p:txBody>
          <a:bodyPr wrap="square">
            <a:spAutoFit/>
          </a:bodyPr>
          <a:lstStyle/>
          <a:p>
            <a:pPr marL="342900" indent="-342900">
              <a:spcAft>
                <a:spcPts val="1200"/>
              </a:spcAft>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If the user specifies that they are a news “reporter” and asks about the upcoming election by saying, “Who is running for office?”, the John agent replies:</a:t>
            </a:r>
          </a:p>
        </p:txBody>
      </p:sp>
      <p:pic>
        <p:nvPicPr>
          <p:cNvPr id="14" name="图片 13">
            <a:extLst>
              <a:ext uri="{FF2B5EF4-FFF2-40B4-BE49-F238E27FC236}">
                <a16:creationId xmlns:a16="http://schemas.microsoft.com/office/drawing/2014/main" id="{44C6F1BC-A30E-4C31-B475-3325CBA65F16}"/>
              </a:ext>
            </a:extLst>
          </p:cNvPr>
          <p:cNvPicPr>
            <a:picLocks noChangeAspect="1"/>
          </p:cNvPicPr>
          <p:nvPr/>
        </p:nvPicPr>
        <p:blipFill>
          <a:blip r:embed="rId4"/>
          <a:stretch>
            <a:fillRect/>
          </a:stretch>
        </p:blipFill>
        <p:spPr>
          <a:xfrm>
            <a:off x="1702787" y="3429720"/>
            <a:ext cx="862283" cy="1096200"/>
          </a:xfrm>
          <a:prstGeom prst="rect">
            <a:avLst/>
          </a:prstGeom>
        </p:spPr>
      </p:pic>
    </p:spTree>
    <p:extLst>
      <p:ext uri="{BB962C8B-B14F-4D97-AF65-F5344CB8AC3E}">
        <p14:creationId xmlns:p14="http://schemas.microsoft.com/office/powerpoint/2010/main" val="72492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11245</TotalTime>
  <Words>2517</Words>
  <Application>Microsoft Office PowerPoint</Application>
  <PresentationFormat>自定义</PresentationFormat>
  <Paragraphs>258</Paragraphs>
  <Slides>37</Slides>
  <Notes>24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37</vt:i4>
      </vt:variant>
    </vt:vector>
  </HeadingPairs>
  <TitlesOfParts>
    <vt:vector size="47" baseType="lpstr">
      <vt:lpstr>Microsoft YaHei Light</vt:lpstr>
      <vt:lpstr>黑体</vt:lpstr>
      <vt:lpstr>宋体</vt:lpstr>
      <vt:lpstr>Microsoft YaHei</vt:lpstr>
      <vt:lpstr>Microsoft YaHei</vt:lpstr>
      <vt:lpstr>Arial</vt:lpstr>
      <vt:lpstr>Calibri</vt:lpstr>
      <vt:lpstr>Times New Roman</vt:lpstr>
      <vt:lpstr>Wingdings</vt:lpstr>
      <vt:lpstr>Office 主题</vt:lpstr>
      <vt:lpstr>PowerPoint 演示文稿</vt:lpstr>
      <vt:lpstr>PowerPoint 演示文稿</vt:lpstr>
      <vt:lpstr>PowerPoint 演示文稿</vt:lpstr>
      <vt:lpstr>Introduction</vt:lpstr>
      <vt:lpstr>Contributions</vt:lpstr>
      <vt:lpstr>PowerPoint 演示文稿</vt:lpstr>
      <vt:lpstr>Agent Avatar and Communication</vt:lpstr>
      <vt:lpstr>Inter-Agent Communication</vt:lpstr>
      <vt:lpstr>User Controls</vt:lpstr>
      <vt:lpstr>Example “Day in the Life”</vt:lpstr>
      <vt:lpstr>Emergent Social Behaviors</vt:lpstr>
      <vt:lpstr>PowerPoint 演示文稿</vt:lpstr>
      <vt:lpstr>Generative Agent Architecture</vt:lpstr>
      <vt:lpstr>Memory and Retrieval</vt:lpstr>
      <vt:lpstr>Long "Continuous" Time Series</vt:lpstr>
      <vt:lpstr>PowerPoint 演示文稿</vt:lpstr>
      <vt:lpstr>Reflection</vt:lpstr>
      <vt:lpstr>Reflection</vt:lpstr>
      <vt:lpstr>Reflection</vt:lpstr>
      <vt:lpstr>Planning and Reacting</vt:lpstr>
      <vt:lpstr>Planning and Reacting</vt:lpstr>
      <vt:lpstr>PowerPoint 演示文稿</vt:lpstr>
      <vt:lpstr>Long "Continuous" Time Series</vt:lpstr>
      <vt:lpstr>PowerPoint 演示文稿</vt:lpstr>
      <vt:lpstr>Evaluation Procedure</vt:lpstr>
      <vt:lpstr>Results</vt:lpstr>
      <vt:lpstr>Problems</vt:lpstr>
      <vt:lpstr>PowerPoint 演示文稿</vt:lpstr>
      <vt:lpstr>Long "Continuous" Time Series</vt:lpstr>
      <vt:lpstr>Problems</vt:lpstr>
      <vt:lpstr>PowerPoint 演示文稿</vt:lpstr>
      <vt:lpstr>Future Work and Limitations</vt:lpstr>
      <vt:lpstr>PowerPoint 演示文稿</vt:lpstr>
      <vt:lpstr>Conclusion</vt:lpstr>
      <vt:lpstr>PowerPoint 演示文稿</vt:lpstr>
      <vt:lpstr>Long "Continuous" Time Series</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c:title>
  <dc:creator>Mn</dc:creator>
  <cp:lastModifiedBy>178976460@qq.com</cp:lastModifiedBy>
  <cp:revision>2462</cp:revision>
  <cp:lastPrinted>2023-06-21T00:31:15Z</cp:lastPrinted>
  <dcterms:created xsi:type="dcterms:W3CDTF">2016-04-22T07:39:00Z</dcterms:created>
  <dcterms:modified xsi:type="dcterms:W3CDTF">2023-10-11T23:53:01Z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2052-11.1.0.9740</vt:lpwstr>
  </property>
</Properties>
</file>

<file path=docProps/thumbnail.jpeg>
</file>